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13_71286FFA.xml" ContentType="application/vnd.ms-powerpoint.comments+xml"/>
  <Override PartName="/ppt/comments/modernComment_112_8A62A1ED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sldIdLst>
    <p:sldId id="256" r:id="rId5"/>
    <p:sldId id="273" r:id="rId6"/>
    <p:sldId id="275" r:id="rId7"/>
    <p:sldId id="274" r:id="rId8"/>
    <p:sldId id="287" r:id="rId9"/>
    <p:sldId id="262" r:id="rId10"/>
    <p:sldId id="263" r:id="rId11"/>
    <p:sldId id="264" r:id="rId12"/>
    <p:sldId id="265" r:id="rId13"/>
    <p:sldId id="266" r:id="rId14"/>
    <p:sldId id="272" r:id="rId15"/>
    <p:sldId id="267" r:id="rId16"/>
    <p:sldId id="268" r:id="rId17"/>
    <p:sldId id="269" r:id="rId18"/>
    <p:sldId id="270" r:id="rId19"/>
    <p:sldId id="271" r:id="rId20"/>
    <p:sldId id="288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9" r:id="rId30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DB6FDA-2708-472A-6924-3B0E5D92FF3B}" name="Miriam Boschaart" initials="MB" userId="S::m.boschaart@thius.nl::c305a24c-1d38-4870-bf07-1c943449c2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255"/>
    <a:srgbClr val="EE7203"/>
    <a:srgbClr val="1E3357"/>
    <a:srgbClr val="398CCB"/>
    <a:srgbClr val="E5004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884357-FC5C-4C3B-8630-38159B3A0A63}" v="2" dt="2025-07-21T14:14:56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35" d="100"/>
          <a:sy n="135" d="100"/>
        </p:scale>
        <p:origin x="272" y="3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omments/modernComment_112_8A62A1E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D06E757-80E9-4AAB-A6E8-FF64C20D88DC}" authorId="{23DB6FDA-2708-472A-6924-3B0E5D92FF3B}" created="2025-07-07T13:25:55.459">
    <pc:sldMkLst xmlns:pc="http://schemas.microsoft.com/office/powerpoint/2013/main/command">
      <pc:docMk/>
      <pc:sldMk cId="2321719789" sldId="274"/>
    </pc:sldMkLst>
    <p188:txBody>
      <a:bodyPr/>
      <a:lstStyle/>
      <a:p>
        <a:r>
          <a:rPr lang="nl-NL"/>
          <a:t>Planning</a:t>
        </a:r>
      </a:p>
    </p188:txBody>
  </p188:cm>
</p188:cmLst>
</file>

<file path=ppt/comments/modernComment_113_71286FF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3466271-6096-4074-9A00-AF10CA94907A}" authorId="{23DB6FDA-2708-472A-6924-3B0E5D92FF3B}" created="2025-07-07T13:26:15.50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98475514" sldId="275"/>
      <ac:spMk id="7" creationId="{5A6E1CEE-6857-D6D5-9F5A-DF6A683E01B2}"/>
      <ac:txMk cp="346">
        <ac:context len="356" hash="3920477842"/>
      </ac:txMk>
    </ac:txMkLst>
    <p188:pos x="3653747" y="2530011"/>
    <p188:txBody>
      <a:bodyPr/>
      <a:lstStyle/>
      <a:p>
        <a:r>
          <a:rPr lang="nl-NL"/>
          <a:t>Ja, zou ik weglaten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3FE94-1DA4-438C-B032-65FDBCBED9C0}" type="datetimeFigureOut">
              <a:rPr lang="nl-NL" smtClean="0"/>
              <a:t>21-7-2025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A1F6A-8D48-47DA-9947-660225A6725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916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A1F6A-8D48-47DA-9947-660225A6725F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6832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D8CD7-C96C-3D2A-C236-15AB53279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47DA6CC-2A74-771D-3BA6-A55E1668BF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D8039B1-F02C-632E-8177-85142CB001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71F867D-F906-BA55-9D1C-1CA4142F5A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A1F6A-8D48-47DA-9947-660225A6725F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193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81F15-947D-CA31-1486-661CA08DD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E9BC99A-ED5B-446F-B662-2CA6AD471B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0DCFB50-AC19-6A22-0F6E-FDEDB5B84B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40ED98E-7C27-E182-BA2B-16CE69443E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A1F6A-8D48-47DA-9947-660225A6725F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0179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07951-8B61-5F4C-CFF3-F2D0BAF7C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0581F3B-C5F8-C248-45A8-FB6EAC6FDD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C84D9DF-6464-59AC-15F8-B7D4B42B41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0245C8-3739-7F3E-689A-517D21E812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A1F6A-8D48-47DA-9947-660225A6725F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9522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D025F-2DB9-52C7-536A-FA7D1237B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AFA160F-02AF-9BEF-6B2C-9A716CB215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8809221-B9BF-4828-E8EF-B5E5C3E2EE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E5013B8-4636-7A00-CE2A-B984764477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A1F6A-8D48-47DA-9947-660225A6725F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338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36969-B429-3BD7-13C5-33B529729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637895A-2138-731F-1AEF-84F6E2C885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EDECC5F-26CB-AA8F-9A2C-36297FD137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8E255FA-0551-CEAA-5FB4-2F3000EA4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A1F6A-8D48-47DA-9947-660225A6725F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2269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BF935-2A10-5F08-AF0C-1E06B52AB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FE446E6-23C5-52DC-F49F-AD26BF228E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886FA52-2B74-4F78-55DF-0A2CBD519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CDA74B-9AA4-5CEA-5BC9-1D2F3950BA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A1F6A-8D48-47DA-9947-660225A6725F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3753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61983-F0C3-26FB-1CD8-7635AB597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AE29A38-E9BA-BB5E-4856-E9958E0D43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B684F3E-7688-CDF8-4D98-5FFF804B62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DB7052-A514-3F52-A3B5-046B1CB803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A1F6A-8D48-47DA-9947-660225A6725F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2951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ABEB3-E33E-5108-8B7F-E46563959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70FE157-229E-5159-5706-435A682C3E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84DA794-B715-F217-BC68-3E0B8C0E9D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2A57EF4-6AC5-5495-3B1E-3171E72959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A1F6A-8D48-47DA-9947-660225A6725F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8315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FFE0B-EB58-201F-E198-78286676B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4396254-FD9C-4225-F81E-7AA7D86719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209BB9A-D401-F357-4820-7F1FE0701C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B1C2962-683A-5C4A-80A1-303404261D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A1F6A-8D48-47DA-9947-660225A6725F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3594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C3CEF-C6FF-502E-8091-D059155CF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EA1F458-9A67-6502-1269-3DFAF5E18F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B3B2B40-28AF-06E1-ADA1-FD1CC14ABC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80588E8-0163-EB47-8B05-6CDFDFD871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A1F6A-8D48-47DA-9947-660225A6725F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7656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F447-1B67-2545-B3A4-C9A1C7F3603F}" type="datetimeFigureOut">
              <a:rPr lang="nl-NL" smtClean="0"/>
              <a:pPr/>
              <a:t>21-7-2025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3A1B-F3FA-7E41-A585-8D7E1854FC8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78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F447-1B67-2545-B3A4-C9A1C7F3603F}" type="datetimeFigureOut">
              <a:rPr lang="nl-NL" smtClean="0"/>
              <a:pPr/>
              <a:t>21-7-2025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3A1B-F3FA-7E41-A585-8D7E1854FC8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634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F447-1B67-2545-B3A4-C9A1C7F3603F}" type="datetimeFigureOut">
              <a:rPr lang="nl-NL" smtClean="0"/>
              <a:pPr/>
              <a:t>21-7-2025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3A1B-F3FA-7E41-A585-8D7E1854FC8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291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F447-1B67-2545-B3A4-C9A1C7F3603F}" type="datetimeFigureOut">
              <a:rPr lang="nl-NL" smtClean="0"/>
              <a:pPr/>
              <a:t>21-7-2025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3A1B-F3FA-7E41-A585-8D7E1854FC8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460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F447-1B67-2545-B3A4-C9A1C7F3603F}" type="datetimeFigureOut">
              <a:rPr lang="nl-NL" smtClean="0"/>
              <a:pPr/>
              <a:t>21-7-2025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3A1B-F3FA-7E41-A585-8D7E1854FC8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729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F447-1B67-2545-B3A4-C9A1C7F3603F}" type="datetimeFigureOut">
              <a:rPr lang="nl-NL" smtClean="0"/>
              <a:pPr/>
              <a:t>21-7-2025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3A1B-F3FA-7E41-A585-8D7E1854FC8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98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F447-1B67-2545-B3A4-C9A1C7F3603F}" type="datetimeFigureOut">
              <a:rPr lang="nl-NL" smtClean="0"/>
              <a:pPr/>
              <a:t>21-7-2025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3A1B-F3FA-7E41-A585-8D7E1854FC8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794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F447-1B67-2545-B3A4-C9A1C7F3603F}" type="datetimeFigureOut">
              <a:rPr lang="nl-NL" smtClean="0"/>
              <a:pPr/>
              <a:t>21-7-2025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3A1B-F3FA-7E41-A585-8D7E1854FC8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138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F447-1B67-2545-B3A4-C9A1C7F3603F}" type="datetimeFigureOut">
              <a:rPr lang="nl-NL" smtClean="0"/>
              <a:pPr/>
              <a:t>21-7-2025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3A1B-F3FA-7E41-A585-8D7E1854FC8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076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F447-1B67-2545-B3A4-C9A1C7F3603F}" type="datetimeFigureOut">
              <a:rPr lang="nl-NL" smtClean="0"/>
              <a:pPr/>
              <a:t>21-7-2025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3A1B-F3FA-7E41-A585-8D7E1854FC8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833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F447-1B67-2545-B3A4-C9A1C7F3603F}" type="datetimeFigureOut">
              <a:rPr lang="nl-NL" smtClean="0"/>
              <a:pPr/>
              <a:t>21-7-2025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3A1B-F3FA-7E41-A585-8D7E1854FC8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066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0F447-1B67-2545-B3A4-C9A1C7F3603F}" type="datetimeFigureOut">
              <a:rPr lang="nl-NL" smtClean="0"/>
              <a:pPr/>
              <a:t>21-7-2025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23A1B-F3FA-7E41-A585-8D7E1854FC8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77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emf"/><Relationship Id="rId7" Type="http://schemas.openxmlformats.org/officeDocument/2006/relationships/image" Target="../media/image19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4.jpeg"/><Relationship Id="rId7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9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36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microsoft.com/office/2018/10/relationships/comments" Target="../comments/modernComment_113_71286FFA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microsoft.com/office/2018/10/relationships/comments" Target="../comments/modernComment_112_8A62A1ED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buitenshuis, hemel, gebouw, raam&#10;&#10;Door AI gegenereerde inhoud is mogelijk onjuist.">
            <a:extLst>
              <a:ext uri="{FF2B5EF4-FFF2-40B4-BE49-F238E27FC236}">
                <a16:creationId xmlns:a16="http://schemas.microsoft.com/office/drawing/2014/main" id="{C25B804A-234D-FC7E-6CD8-77AE5B371E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72459" cy="5143500"/>
          </a:xfrm>
          <a:prstGeom prst="rect">
            <a:avLst/>
          </a:prstGeom>
        </p:spPr>
      </p:pic>
      <p:sp>
        <p:nvSpPr>
          <p:cNvPr id="10" name="Rechthoekige driehoek 9"/>
          <p:cNvSpPr/>
          <p:nvPr/>
        </p:nvSpPr>
        <p:spPr>
          <a:xfrm>
            <a:off x="-1" y="2018898"/>
            <a:ext cx="5391151" cy="3124602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  <a:p>
            <a:pPr algn="ctr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462" y="681929"/>
            <a:ext cx="7772400" cy="1102519"/>
          </a:xfrm>
        </p:spPr>
        <p:txBody>
          <a:bodyPr lIns="0" tIns="0" rIns="0" bIns="0" anchor="t" anchorCtr="0">
            <a:normAutofit/>
          </a:bodyPr>
          <a:lstStyle/>
          <a:p>
            <a:pPr algn="l">
              <a:tabLst>
                <a:tab pos="1524000" algn="l"/>
              </a:tabLst>
            </a:pPr>
            <a:r>
              <a:rPr lang="nl-NL" sz="3200" dirty="0">
                <a:solidFill>
                  <a:srgbClr val="E50046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Fira Sans ExtraBold"/>
                <a:cs typeface="Fira Sans ExtraBold"/>
              </a:rPr>
              <a:t>Informatiebijeenkomst Wadenoijenlaan</a:t>
            </a:r>
            <a:br>
              <a:rPr lang="nl-NL" sz="3200" dirty="0">
                <a:solidFill>
                  <a:srgbClr val="E50046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Fira Sans ExtraBold"/>
                <a:cs typeface="Fira Sans ExtraBold"/>
              </a:rPr>
            </a:br>
            <a:r>
              <a:rPr lang="nl-NL" sz="3200" dirty="0">
                <a:solidFill>
                  <a:srgbClr val="E50046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Fira Sans ExtraBold"/>
                <a:cs typeface="Fira Sans ExtraBold"/>
              </a:rPr>
              <a:t>8 juli 2025</a:t>
            </a:r>
          </a:p>
        </p:txBody>
      </p:sp>
      <p:pic>
        <p:nvPicPr>
          <p:cNvPr id="11" name="Afbeelding 10" descr="logo_thius_rgb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62" y="4088413"/>
            <a:ext cx="1381575" cy="694974"/>
          </a:xfrm>
          <a:prstGeom prst="rect">
            <a:avLst/>
          </a:prstGeom>
        </p:spPr>
      </p:pic>
      <p:pic>
        <p:nvPicPr>
          <p:cNvPr id="9" name="Afbeelding 8" descr="Thius PPT gekleurde vlakjes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198" y="2341052"/>
            <a:ext cx="5003802" cy="28024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76639-4D24-E11C-3BD5-CF114C1B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ABC4E95-EEF9-2FA1-BCE6-306CD93A5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150" y="3448050"/>
            <a:ext cx="838200" cy="17018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9CE65C4B-93FA-5748-78CB-FFFB44EC22C5}"/>
              </a:ext>
            </a:extLst>
          </p:cNvPr>
          <p:cNvSpPr txBox="1">
            <a:spLocks/>
          </p:cNvSpPr>
          <p:nvPr/>
        </p:nvSpPr>
        <p:spPr>
          <a:xfrm>
            <a:off x="457200" y="292100"/>
            <a:ext cx="7772400" cy="66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398CCB"/>
                </a:solidFill>
                <a:effectLst/>
                <a:uLnTx/>
                <a:uFillTx/>
                <a:latin typeface="Fira Sans ExtraBold"/>
                <a:ea typeface="+mj-ea"/>
                <a:cs typeface="Fira Sans ExtraBold"/>
              </a:rPr>
              <a:t>Informatiebijeenkomst Wadenoijenlaan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739C010-52D6-F1B2-C05F-79F65F1AC21F}"/>
              </a:ext>
            </a:extLst>
          </p:cNvPr>
          <p:cNvCxnSpPr/>
          <p:nvPr/>
        </p:nvCxnSpPr>
        <p:spPr>
          <a:xfrm rot="10800000" flipH="1">
            <a:off x="457200" y="857250"/>
            <a:ext cx="7531100" cy="17860"/>
          </a:xfrm>
          <a:prstGeom prst="line">
            <a:avLst/>
          </a:prstGeom>
          <a:ln w="9525" cap="flat" cmpd="sng" algn="ctr">
            <a:solidFill>
              <a:srgbClr val="398C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Afbeelding 5" descr="logo_thius_rgb.eps">
            <a:extLst>
              <a:ext uri="{FF2B5EF4-FFF2-40B4-BE49-F238E27FC236}">
                <a16:creationId xmlns:a16="http://schemas.microsoft.com/office/drawing/2014/main" id="{9D0CCBFC-37E6-D576-FE89-A9C446319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150" y="586413"/>
            <a:ext cx="730250" cy="367338"/>
          </a:xfrm>
          <a:prstGeom prst="rect">
            <a:avLst/>
          </a:prstGeom>
        </p:spPr>
      </p:pic>
      <p:pic>
        <p:nvPicPr>
          <p:cNvPr id="8" name="Afbeelding 7" descr="Afbeelding met kaart, tekst&#10;&#10;Door AI gegenereerde inhoud is mogelijk onjuist.">
            <a:extLst>
              <a:ext uri="{FF2B5EF4-FFF2-40B4-BE49-F238E27FC236}">
                <a16:creationId xmlns:a16="http://schemas.microsoft.com/office/drawing/2014/main" id="{4813F07E-231A-311A-D488-C9FA6443D5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109437" y="-537098"/>
            <a:ext cx="4241720" cy="71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97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3307A-8F0F-B6FD-3318-4615339BB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33AA66C-1CC6-B1A8-295B-D9581BC5F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150" y="3448050"/>
            <a:ext cx="838200" cy="17018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87032657-11CC-9A3B-F00A-7F529CBB3D93}"/>
              </a:ext>
            </a:extLst>
          </p:cNvPr>
          <p:cNvSpPr txBox="1">
            <a:spLocks/>
          </p:cNvSpPr>
          <p:nvPr/>
        </p:nvSpPr>
        <p:spPr>
          <a:xfrm>
            <a:off x="457200" y="292100"/>
            <a:ext cx="7772400" cy="66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398CCB"/>
                </a:solidFill>
                <a:effectLst/>
                <a:uLnTx/>
                <a:uFillTx/>
                <a:latin typeface="Fira Sans ExtraBold"/>
                <a:ea typeface="+mj-ea"/>
                <a:cs typeface="Fira Sans ExtraBold"/>
              </a:rPr>
              <a:t>Informatiebijeenkomst Wadenoijenlaan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260E44B6-6238-A2D7-07CF-E2CC6252638A}"/>
              </a:ext>
            </a:extLst>
          </p:cNvPr>
          <p:cNvCxnSpPr/>
          <p:nvPr/>
        </p:nvCxnSpPr>
        <p:spPr>
          <a:xfrm rot="10800000" flipH="1">
            <a:off x="457200" y="857250"/>
            <a:ext cx="7531100" cy="17860"/>
          </a:xfrm>
          <a:prstGeom prst="line">
            <a:avLst/>
          </a:prstGeom>
          <a:ln w="9525" cap="flat" cmpd="sng" algn="ctr">
            <a:solidFill>
              <a:srgbClr val="398C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Afbeelding 5" descr="logo_thius_rgb.eps">
            <a:extLst>
              <a:ext uri="{FF2B5EF4-FFF2-40B4-BE49-F238E27FC236}">
                <a16:creationId xmlns:a16="http://schemas.microsoft.com/office/drawing/2014/main" id="{CED3FBCA-C0CD-65E2-07BC-C7163D2DB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150" y="586413"/>
            <a:ext cx="730250" cy="367338"/>
          </a:xfrm>
          <a:prstGeom prst="rect">
            <a:avLst/>
          </a:prstGeom>
        </p:spPr>
      </p:pic>
      <p:pic>
        <p:nvPicPr>
          <p:cNvPr id="7" name="Afbeelding 6" descr="Afbeelding met tekst, Rechthoek, schermopname, plein&#10;&#10;Door AI gegenereerde inhoud is mogelijk onjuist.">
            <a:extLst>
              <a:ext uri="{FF2B5EF4-FFF2-40B4-BE49-F238E27FC236}">
                <a16:creationId xmlns:a16="http://schemas.microsoft.com/office/drawing/2014/main" id="{EDCC08FF-A4CE-6843-1249-FAECE227FC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944415"/>
            <a:ext cx="7531100" cy="403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51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4DE01-6173-AE32-8A67-382190880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EA49AF2-6097-D6A9-1F05-29F0067EA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150" y="3448050"/>
            <a:ext cx="838200" cy="17018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141FE6A6-0DA8-3907-7337-E02F68503282}"/>
              </a:ext>
            </a:extLst>
          </p:cNvPr>
          <p:cNvSpPr txBox="1">
            <a:spLocks/>
          </p:cNvSpPr>
          <p:nvPr/>
        </p:nvSpPr>
        <p:spPr>
          <a:xfrm>
            <a:off x="457200" y="292100"/>
            <a:ext cx="7772400" cy="66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398CCB"/>
                </a:solidFill>
                <a:effectLst/>
                <a:uLnTx/>
                <a:uFillTx/>
                <a:latin typeface="Fira Sans ExtraBold"/>
                <a:ea typeface="+mj-ea"/>
                <a:cs typeface="Fira Sans ExtraBold"/>
              </a:rPr>
              <a:t>Informatiebijeenkomst Wadenoijenlaan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9B132D5C-4B4B-5709-915E-D21C8EA6722B}"/>
              </a:ext>
            </a:extLst>
          </p:cNvPr>
          <p:cNvCxnSpPr/>
          <p:nvPr/>
        </p:nvCxnSpPr>
        <p:spPr>
          <a:xfrm rot="10800000" flipH="1">
            <a:off x="457200" y="857250"/>
            <a:ext cx="7531100" cy="17860"/>
          </a:xfrm>
          <a:prstGeom prst="line">
            <a:avLst/>
          </a:prstGeom>
          <a:ln w="9525" cap="flat" cmpd="sng" algn="ctr">
            <a:solidFill>
              <a:srgbClr val="398C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Afbeelding 5" descr="logo_thius_rgb.eps">
            <a:extLst>
              <a:ext uri="{FF2B5EF4-FFF2-40B4-BE49-F238E27FC236}">
                <a16:creationId xmlns:a16="http://schemas.microsoft.com/office/drawing/2014/main" id="{7079FCF6-BFEC-E680-EE87-F1856B508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150" y="586413"/>
            <a:ext cx="730250" cy="367338"/>
          </a:xfrm>
          <a:prstGeom prst="rect">
            <a:avLst/>
          </a:prstGeom>
        </p:spPr>
      </p:pic>
      <p:pic>
        <p:nvPicPr>
          <p:cNvPr id="3" name="Afbeelding 2" descr="Afbeelding met hemel, boom, buitenshuis, kunst&#10;&#10;Door AI gegenereerde inhoud is mogelijk onjuist.">
            <a:extLst>
              <a:ext uri="{FF2B5EF4-FFF2-40B4-BE49-F238E27FC236}">
                <a16:creationId xmlns:a16="http://schemas.microsoft.com/office/drawing/2014/main" id="{09DF48E8-BCA8-3D31-219A-AF12074099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83384"/>
            <a:ext cx="7531100" cy="3498196"/>
          </a:xfrm>
          <a:prstGeom prst="rect">
            <a:avLst/>
          </a:pr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C02AD19A-D9BB-01F4-D981-0FE0441C2933}"/>
              </a:ext>
            </a:extLst>
          </p:cNvPr>
          <p:cNvSpPr txBox="1">
            <a:spLocks/>
          </p:cNvSpPr>
          <p:nvPr/>
        </p:nvSpPr>
        <p:spPr>
          <a:xfrm>
            <a:off x="457200" y="987985"/>
            <a:ext cx="7772400" cy="3488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b="1" dirty="0">
                <a:solidFill>
                  <a:srgbClr val="EE7203"/>
                </a:solidFill>
                <a:latin typeface="Corbel" panose="020B0503020204020204" pitchFamily="34" charset="0"/>
              </a:rPr>
              <a:t>Vanaf kruispunt Rumptstraat met Wadenoijenlaan</a:t>
            </a:r>
            <a:endParaRPr lang="nl-NL" sz="1400" dirty="0">
              <a:solidFill>
                <a:srgbClr val="1B3255"/>
              </a:solidFill>
              <a:latin typeface="Corbel" panose="020B05030202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dirty="0">
              <a:solidFill>
                <a:srgbClr val="1B3255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705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1EE38-E9DA-F862-43E2-FACA78F42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boom, buitenshuis, kunst&#10;&#10;Door AI gegenereerde inhoud is mogelijk onjuist.">
            <a:extLst>
              <a:ext uri="{FF2B5EF4-FFF2-40B4-BE49-F238E27FC236}">
                <a16:creationId xmlns:a16="http://schemas.microsoft.com/office/drawing/2014/main" id="{2FE3BDF9-EA4F-B12D-89BD-EF23B2CF93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83385"/>
            <a:ext cx="7531100" cy="349819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AAA3786-3461-AF9E-639B-755168C3A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150" y="3448050"/>
            <a:ext cx="838200" cy="17018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4E181BA-F6C2-DDC4-30E9-9B7FB74ACB34}"/>
              </a:ext>
            </a:extLst>
          </p:cNvPr>
          <p:cNvSpPr txBox="1">
            <a:spLocks/>
          </p:cNvSpPr>
          <p:nvPr/>
        </p:nvSpPr>
        <p:spPr>
          <a:xfrm>
            <a:off x="457200" y="292100"/>
            <a:ext cx="7772400" cy="66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398CCB"/>
                </a:solidFill>
                <a:effectLst/>
                <a:uLnTx/>
                <a:uFillTx/>
                <a:latin typeface="Fira Sans ExtraBold"/>
                <a:ea typeface="+mj-ea"/>
                <a:cs typeface="Fira Sans ExtraBold"/>
              </a:rPr>
              <a:t>Informatiebijeenkomst Wadenoijenlaan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7BECAFF0-F403-93AE-0CBF-C58C0F7922FC}"/>
              </a:ext>
            </a:extLst>
          </p:cNvPr>
          <p:cNvCxnSpPr/>
          <p:nvPr/>
        </p:nvCxnSpPr>
        <p:spPr>
          <a:xfrm rot="10800000" flipH="1">
            <a:off x="457200" y="857250"/>
            <a:ext cx="7531100" cy="17860"/>
          </a:xfrm>
          <a:prstGeom prst="line">
            <a:avLst/>
          </a:prstGeom>
          <a:ln w="9525" cap="flat" cmpd="sng" algn="ctr">
            <a:solidFill>
              <a:srgbClr val="398C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Afbeelding 5" descr="logo_thius_rgb.eps">
            <a:extLst>
              <a:ext uri="{FF2B5EF4-FFF2-40B4-BE49-F238E27FC236}">
                <a16:creationId xmlns:a16="http://schemas.microsoft.com/office/drawing/2014/main" id="{C7A27299-1B92-C0CE-A384-7DFA332D0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150" y="586413"/>
            <a:ext cx="730250" cy="36733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719E467F-027A-3DF5-DA0A-10A21DF64FD1}"/>
              </a:ext>
            </a:extLst>
          </p:cNvPr>
          <p:cNvSpPr txBox="1">
            <a:spLocks/>
          </p:cNvSpPr>
          <p:nvPr/>
        </p:nvSpPr>
        <p:spPr>
          <a:xfrm>
            <a:off x="457200" y="987985"/>
            <a:ext cx="7772400" cy="3488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b="1" dirty="0">
                <a:solidFill>
                  <a:srgbClr val="EE7203"/>
                </a:solidFill>
                <a:latin typeface="Corbel" panose="020B0503020204020204" pitchFamily="34" charset="0"/>
              </a:rPr>
              <a:t>Vanaf de Wadenoijenlaan</a:t>
            </a:r>
            <a:endParaRPr lang="nl-NL" sz="1400" dirty="0">
              <a:solidFill>
                <a:srgbClr val="1B3255"/>
              </a:solidFill>
              <a:latin typeface="Corbel" panose="020B05030202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dirty="0">
              <a:solidFill>
                <a:srgbClr val="1B3255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72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D68AD-8D9B-5BE3-F6D0-C9C066EA3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hemel, boom, buitenshuis, kunst&#10;&#10;Door AI gegenereerde inhoud is mogelijk onjuist.">
            <a:extLst>
              <a:ext uri="{FF2B5EF4-FFF2-40B4-BE49-F238E27FC236}">
                <a16:creationId xmlns:a16="http://schemas.microsoft.com/office/drawing/2014/main" id="{CB6C253F-67B7-19E4-ACAA-B87C234256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83385"/>
            <a:ext cx="7531100" cy="349819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E7CC71F-A60E-59D6-60D0-92CA8BE94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150" y="3448050"/>
            <a:ext cx="838200" cy="17018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32FCDD04-E93E-05C0-6988-1B23FDDFEEA9}"/>
              </a:ext>
            </a:extLst>
          </p:cNvPr>
          <p:cNvSpPr txBox="1">
            <a:spLocks/>
          </p:cNvSpPr>
          <p:nvPr/>
        </p:nvSpPr>
        <p:spPr>
          <a:xfrm>
            <a:off x="457200" y="292100"/>
            <a:ext cx="7772400" cy="66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398CCB"/>
                </a:solidFill>
                <a:effectLst/>
                <a:uLnTx/>
                <a:uFillTx/>
                <a:latin typeface="Fira Sans ExtraBold"/>
                <a:ea typeface="+mj-ea"/>
                <a:cs typeface="Fira Sans ExtraBold"/>
              </a:rPr>
              <a:t>Informatiebijeenkomst Wadenoijenlaan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8ED63631-FFD5-176D-8FA7-296D16A7E26C}"/>
              </a:ext>
            </a:extLst>
          </p:cNvPr>
          <p:cNvCxnSpPr/>
          <p:nvPr/>
        </p:nvCxnSpPr>
        <p:spPr>
          <a:xfrm rot="10800000" flipH="1">
            <a:off x="457200" y="857250"/>
            <a:ext cx="7531100" cy="17860"/>
          </a:xfrm>
          <a:prstGeom prst="line">
            <a:avLst/>
          </a:prstGeom>
          <a:ln w="9525" cap="flat" cmpd="sng" algn="ctr">
            <a:solidFill>
              <a:srgbClr val="398C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Afbeelding 5" descr="logo_thius_rgb.eps">
            <a:extLst>
              <a:ext uri="{FF2B5EF4-FFF2-40B4-BE49-F238E27FC236}">
                <a16:creationId xmlns:a16="http://schemas.microsoft.com/office/drawing/2014/main" id="{BBAFB9D0-9318-05CC-B438-9BB7C0137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150" y="586413"/>
            <a:ext cx="730250" cy="36733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E293635-ECE1-5151-D361-C94B111B8F9A}"/>
              </a:ext>
            </a:extLst>
          </p:cNvPr>
          <p:cNvSpPr txBox="1">
            <a:spLocks/>
          </p:cNvSpPr>
          <p:nvPr/>
        </p:nvSpPr>
        <p:spPr>
          <a:xfrm>
            <a:off x="457200" y="987985"/>
            <a:ext cx="7772400" cy="3488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b="1" dirty="0">
                <a:solidFill>
                  <a:srgbClr val="EE7203"/>
                </a:solidFill>
                <a:latin typeface="Corbel" panose="020B0503020204020204" pitchFamily="34" charset="0"/>
              </a:rPr>
              <a:t>Vanaf kruispunt Teisterbantlaan met Wadenoijenlaan</a:t>
            </a:r>
            <a:endParaRPr lang="nl-NL" sz="1400" dirty="0">
              <a:solidFill>
                <a:srgbClr val="1B3255"/>
              </a:solidFill>
              <a:latin typeface="Corbel" panose="020B05030202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dirty="0">
              <a:solidFill>
                <a:srgbClr val="1B3255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45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898EA-7C83-9CA9-A550-F0B89D463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boom, hemel, kunst&#10;&#10;Door AI gegenereerde inhoud is mogelijk onjuist.">
            <a:extLst>
              <a:ext uri="{FF2B5EF4-FFF2-40B4-BE49-F238E27FC236}">
                <a16:creationId xmlns:a16="http://schemas.microsoft.com/office/drawing/2014/main" id="{4AA7F058-CDF6-0AD1-033B-DF6912C211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83385"/>
            <a:ext cx="7531100" cy="349819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8EA4EC7-A11E-C2DF-C94A-FE69A9FC8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150" y="3448050"/>
            <a:ext cx="838200" cy="17018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1578C094-84B4-E984-7678-F1C4312CBB91}"/>
              </a:ext>
            </a:extLst>
          </p:cNvPr>
          <p:cNvSpPr txBox="1">
            <a:spLocks/>
          </p:cNvSpPr>
          <p:nvPr/>
        </p:nvSpPr>
        <p:spPr>
          <a:xfrm>
            <a:off x="457200" y="292100"/>
            <a:ext cx="7772400" cy="66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398CCB"/>
                </a:solidFill>
                <a:effectLst/>
                <a:uLnTx/>
                <a:uFillTx/>
                <a:latin typeface="Fira Sans ExtraBold"/>
                <a:ea typeface="+mj-ea"/>
                <a:cs typeface="Fira Sans ExtraBold"/>
              </a:rPr>
              <a:t>Informatiebijeenkomst Wadenoijenlaan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4A4CAEE4-DC1C-434D-E044-3BD3302274F6}"/>
              </a:ext>
            </a:extLst>
          </p:cNvPr>
          <p:cNvCxnSpPr/>
          <p:nvPr/>
        </p:nvCxnSpPr>
        <p:spPr>
          <a:xfrm rot="10800000" flipH="1">
            <a:off x="457200" y="857250"/>
            <a:ext cx="7531100" cy="17860"/>
          </a:xfrm>
          <a:prstGeom prst="line">
            <a:avLst/>
          </a:prstGeom>
          <a:ln w="9525" cap="flat" cmpd="sng" algn="ctr">
            <a:solidFill>
              <a:srgbClr val="398C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Afbeelding 5" descr="logo_thius_rgb.eps">
            <a:extLst>
              <a:ext uri="{FF2B5EF4-FFF2-40B4-BE49-F238E27FC236}">
                <a16:creationId xmlns:a16="http://schemas.microsoft.com/office/drawing/2014/main" id="{B9DCFA57-34A3-191C-1D2E-98C88DF74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150" y="586413"/>
            <a:ext cx="730250" cy="36733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E28CEE8-1DFE-23F3-34D3-9C81413DA49A}"/>
              </a:ext>
            </a:extLst>
          </p:cNvPr>
          <p:cNvSpPr txBox="1">
            <a:spLocks/>
          </p:cNvSpPr>
          <p:nvPr/>
        </p:nvSpPr>
        <p:spPr>
          <a:xfrm>
            <a:off x="457200" y="987985"/>
            <a:ext cx="7772400" cy="3488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b="1" dirty="0">
                <a:solidFill>
                  <a:srgbClr val="EE7203"/>
                </a:solidFill>
                <a:latin typeface="Corbel" panose="020B0503020204020204" pitchFamily="34" charset="0"/>
              </a:rPr>
              <a:t>Vanaf de Rumptstraat</a:t>
            </a:r>
            <a:endParaRPr lang="nl-NL" sz="1400" dirty="0">
              <a:solidFill>
                <a:srgbClr val="1B3255"/>
              </a:solidFill>
              <a:latin typeface="Corbel" panose="020B05030202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dirty="0">
              <a:solidFill>
                <a:srgbClr val="1B3255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375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0DFE0-5627-3AD1-702F-A0A4F3ADC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oom, hemel, buitenshuis, kunst&#10;&#10;Door AI gegenereerde inhoud is mogelijk onjuist.">
            <a:extLst>
              <a:ext uri="{FF2B5EF4-FFF2-40B4-BE49-F238E27FC236}">
                <a16:creationId xmlns:a16="http://schemas.microsoft.com/office/drawing/2014/main" id="{D15DA6BC-5A70-F9E2-E713-ACF1E82C03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83385"/>
            <a:ext cx="7531100" cy="349819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E57CD6F-176F-D26B-4EB5-3AC46B8C9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150" y="3448050"/>
            <a:ext cx="838200" cy="17018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D9A22164-0C9A-F7C8-E5D6-1C78289E6144}"/>
              </a:ext>
            </a:extLst>
          </p:cNvPr>
          <p:cNvSpPr txBox="1">
            <a:spLocks/>
          </p:cNvSpPr>
          <p:nvPr/>
        </p:nvSpPr>
        <p:spPr>
          <a:xfrm>
            <a:off x="457200" y="292100"/>
            <a:ext cx="7772400" cy="66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398CCB"/>
                </a:solidFill>
                <a:effectLst/>
                <a:uLnTx/>
                <a:uFillTx/>
                <a:latin typeface="Fira Sans ExtraBold"/>
                <a:ea typeface="+mj-ea"/>
                <a:cs typeface="Fira Sans ExtraBold"/>
              </a:rPr>
              <a:t>Informatiebijeenkomst Wadenoijenlaan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8FC21B08-4F83-8056-B4DD-D2CF207786F9}"/>
              </a:ext>
            </a:extLst>
          </p:cNvPr>
          <p:cNvCxnSpPr/>
          <p:nvPr/>
        </p:nvCxnSpPr>
        <p:spPr>
          <a:xfrm rot="10800000" flipH="1">
            <a:off x="457200" y="857250"/>
            <a:ext cx="7531100" cy="17860"/>
          </a:xfrm>
          <a:prstGeom prst="line">
            <a:avLst/>
          </a:prstGeom>
          <a:ln w="9525" cap="flat" cmpd="sng" algn="ctr">
            <a:solidFill>
              <a:srgbClr val="398C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Afbeelding 5" descr="logo_thius_rgb.eps">
            <a:extLst>
              <a:ext uri="{FF2B5EF4-FFF2-40B4-BE49-F238E27FC236}">
                <a16:creationId xmlns:a16="http://schemas.microsoft.com/office/drawing/2014/main" id="{01BAFC26-6C8C-467E-9DFD-A2844AE87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150" y="586413"/>
            <a:ext cx="730250" cy="36733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2EF2D3BB-9DF6-2E21-01C8-D5E2844FD9B0}"/>
              </a:ext>
            </a:extLst>
          </p:cNvPr>
          <p:cNvSpPr txBox="1">
            <a:spLocks/>
          </p:cNvSpPr>
          <p:nvPr/>
        </p:nvSpPr>
        <p:spPr>
          <a:xfrm>
            <a:off x="457200" y="987985"/>
            <a:ext cx="7772400" cy="3488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b="1" dirty="0">
                <a:solidFill>
                  <a:srgbClr val="EE7203"/>
                </a:solidFill>
                <a:latin typeface="Corbel" panose="020B0503020204020204" pitchFamily="34" charset="0"/>
              </a:rPr>
              <a:t>Vanaf de Inundatiedijk zuid</a:t>
            </a:r>
            <a:endParaRPr lang="nl-NL" sz="1400" dirty="0">
              <a:solidFill>
                <a:srgbClr val="1B3255"/>
              </a:solidFill>
              <a:latin typeface="Corbel" panose="020B05030202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dirty="0">
              <a:solidFill>
                <a:srgbClr val="1B3255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367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82260-7FA2-FE97-59ED-E78EB24AE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CE25FAE-4994-76F1-CB39-A443C442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150" y="3448050"/>
            <a:ext cx="838200" cy="17018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9F9349A-4387-A948-8E14-A22E35B9BE73}"/>
              </a:ext>
            </a:extLst>
          </p:cNvPr>
          <p:cNvSpPr txBox="1">
            <a:spLocks/>
          </p:cNvSpPr>
          <p:nvPr/>
        </p:nvSpPr>
        <p:spPr>
          <a:xfrm>
            <a:off x="457200" y="292100"/>
            <a:ext cx="7772400" cy="66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398CCB"/>
                </a:solidFill>
                <a:effectLst/>
                <a:uLnTx/>
                <a:uFillTx/>
                <a:latin typeface="Fira Sans ExtraBold"/>
                <a:ea typeface="+mn-ea"/>
                <a:cs typeface="Fira Sans ExtraBold"/>
              </a:rPr>
              <a:t>Informatiebijeenkomst Wadenoijenlaan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D16B4DE3-DB4C-6025-A343-EF6EAA01B908}"/>
              </a:ext>
            </a:extLst>
          </p:cNvPr>
          <p:cNvCxnSpPr/>
          <p:nvPr/>
        </p:nvCxnSpPr>
        <p:spPr>
          <a:xfrm rot="10800000" flipH="1">
            <a:off x="457200" y="857250"/>
            <a:ext cx="7531100" cy="17860"/>
          </a:xfrm>
          <a:prstGeom prst="line">
            <a:avLst/>
          </a:prstGeom>
          <a:ln w="9525" cap="flat" cmpd="sng" algn="ctr">
            <a:solidFill>
              <a:srgbClr val="398C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Afbeelding 5" descr="logo_thius_rgb.eps">
            <a:extLst>
              <a:ext uri="{FF2B5EF4-FFF2-40B4-BE49-F238E27FC236}">
                <a16:creationId xmlns:a16="http://schemas.microsoft.com/office/drawing/2014/main" id="{291188D5-3BD8-46CA-FB06-42B6AA50C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150" y="586413"/>
            <a:ext cx="730250" cy="367338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9E264E9-36FD-8D32-7345-B4308D593A0F}"/>
              </a:ext>
            </a:extLst>
          </p:cNvPr>
          <p:cNvSpPr txBox="1">
            <a:spLocks/>
          </p:cNvSpPr>
          <p:nvPr/>
        </p:nvSpPr>
        <p:spPr>
          <a:xfrm>
            <a:off x="457200" y="1311835"/>
            <a:ext cx="7772400" cy="3488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EE720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Voorlopig ontwerp buitenruimte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EE7203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rgbClr val="1B325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rgbClr val="1B325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rgbClr val="1B325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00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0E1AA-4D50-A523-B62E-34E9D4A20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C18BDE0-15FD-6747-6FB6-AA5AADC34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150" y="3448050"/>
            <a:ext cx="838200" cy="17018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94FBC82-53F2-EA1A-5F5C-BA2B3F4F665C}"/>
              </a:ext>
            </a:extLst>
          </p:cNvPr>
          <p:cNvSpPr txBox="1">
            <a:spLocks/>
          </p:cNvSpPr>
          <p:nvPr/>
        </p:nvSpPr>
        <p:spPr>
          <a:xfrm>
            <a:off x="97329" y="4865403"/>
            <a:ext cx="7772400" cy="3488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EE720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Omgeving en huidige situatie</a:t>
            </a:r>
          </a:p>
        </p:txBody>
      </p:sp>
      <p:pic>
        <p:nvPicPr>
          <p:cNvPr id="2" name="Afbeelding 1" descr="logo_thius_rgb.eps">
            <a:extLst>
              <a:ext uri="{FF2B5EF4-FFF2-40B4-BE49-F238E27FC236}">
                <a16:creationId xmlns:a16="http://schemas.microsoft.com/office/drawing/2014/main" id="{B6FA6284-94E4-BA47-E423-2F18AA220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363" y="4781551"/>
            <a:ext cx="604711" cy="30418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54C91B4-599C-FD5A-78D0-B915731EFA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604" y="4865403"/>
            <a:ext cx="730250" cy="23641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9EADAC1-2778-EFA9-8354-E7923EABA1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372" y="0"/>
            <a:ext cx="5284296" cy="3529328"/>
          </a:xfrm>
          <a:prstGeom prst="rect">
            <a:avLst/>
          </a:prstGeom>
        </p:spPr>
      </p:pic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16C94877-AFEC-A031-3F5F-0EAE5760866C}"/>
              </a:ext>
            </a:extLst>
          </p:cNvPr>
          <p:cNvSpPr/>
          <p:nvPr/>
        </p:nvSpPr>
        <p:spPr>
          <a:xfrm rot="21075227">
            <a:off x="1910320" y="1039847"/>
            <a:ext cx="1669272" cy="1015512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4BEF00-9ABD-F878-8347-04D6B89BDA7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602" y="42478"/>
            <a:ext cx="3277960" cy="245847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F8CF4C0-5729-1DE4-09B3-43FBB2627F9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207" y="2372026"/>
            <a:ext cx="2869397" cy="215204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EBD5B9A6-1230-513C-34FB-28A9F5C8F31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012" y="2748064"/>
            <a:ext cx="2659547" cy="199466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11712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469F9-D663-D675-AA81-7257E34D2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50803FC-B4C9-2876-B768-336FCF952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150" y="3448050"/>
            <a:ext cx="838200" cy="17018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BC125DF4-4844-ABA1-BDB1-0D1D0D76963E}"/>
              </a:ext>
            </a:extLst>
          </p:cNvPr>
          <p:cNvSpPr txBox="1">
            <a:spLocks/>
          </p:cNvSpPr>
          <p:nvPr/>
        </p:nvSpPr>
        <p:spPr>
          <a:xfrm>
            <a:off x="97329" y="4865403"/>
            <a:ext cx="7772400" cy="3488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EE720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Visie</a:t>
            </a:r>
          </a:p>
        </p:txBody>
      </p:sp>
      <p:pic>
        <p:nvPicPr>
          <p:cNvPr id="2" name="Afbeelding 1" descr="logo_thius_rgb.eps">
            <a:extLst>
              <a:ext uri="{FF2B5EF4-FFF2-40B4-BE49-F238E27FC236}">
                <a16:creationId xmlns:a16="http://schemas.microsoft.com/office/drawing/2014/main" id="{FF2BA118-D09A-4BDA-4AE1-6D06D2380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363" y="4781551"/>
            <a:ext cx="604711" cy="30418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197E8ED-D6BC-ECFB-3C3D-1922584350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604" y="4865403"/>
            <a:ext cx="730250" cy="23641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0EF042A-58F2-AC00-22EE-B5C5C35406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876" y="76911"/>
            <a:ext cx="7074248" cy="465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48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BCD3F-E9C2-A826-E25C-0DD862753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1C1D7E5-CDBC-CFB0-E33A-E7BEA0F38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150" y="3448050"/>
            <a:ext cx="838200" cy="17018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C4E849A-7F33-22F1-D497-00D4D2DBDEEA}"/>
              </a:ext>
            </a:extLst>
          </p:cNvPr>
          <p:cNvSpPr txBox="1">
            <a:spLocks/>
          </p:cNvSpPr>
          <p:nvPr/>
        </p:nvSpPr>
        <p:spPr>
          <a:xfrm>
            <a:off x="457200" y="292100"/>
            <a:ext cx="7772400" cy="66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398CCB"/>
                </a:solidFill>
                <a:effectLst/>
                <a:uLnTx/>
                <a:uFillTx/>
                <a:latin typeface="Fira Sans ExtraBold"/>
                <a:ea typeface="+mn-ea"/>
                <a:cs typeface="Fira Sans ExtraBold"/>
              </a:rPr>
              <a:t>Informatiebijeenkomst Wadenoijenlaan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A0BB6752-4415-9000-4908-03AE45396DCE}"/>
              </a:ext>
            </a:extLst>
          </p:cNvPr>
          <p:cNvCxnSpPr/>
          <p:nvPr/>
        </p:nvCxnSpPr>
        <p:spPr>
          <a:xfrm rot="10800000" flipH="1">
            <a:off x="457200" y="857250"/>
            <a:ext cx="7531100" cy="17860"/>
          </a:xfrm>
          <a:prstGeom prst="line">
            <a:avLst/>
          </a:prstGeom>
          <a:ln w="9525" cap="flat" cmpd="sng" algn="ctr">
            <a:solidFill>
              <a:srgbClr val="398C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Afbeelding 5" descr="logo_thius_rgb.eps">
            <a:extLst>
              <a:ext uri="{FF2B5EF4-FFF2-40B4-BE49-F238E27FC236}">
                <a16:creationId xmlns:a16="http://schemas.microsoft.com/office/drawing/2014/main" id="{8B55830B-D3E9-04A0-BEBC-0076DAD85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150" y="586413"/>
            <a:ext cx="730250" cy="367338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2A0F74E-0CD6-4204-BFCD-E30BFFED31F5}"/>
              </a:ext>
            </a:extLst>
          </p:cNvPr>
          <p:cNvSpPr txBox="1">
            <a:spLocks/>
          </p:cNvSpPr>
          <p:nvPr/>
        </p:nvSpPr>
        <p:spPr>
          <a:xfrm>
            <a:off x="457200" y="1311835"/>
            <a:ext cx="7772400" cy="3488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EE7203"/>
                </a:solidFill>
                <a:effectLst/>
                <a:uLnTx/>
                <a:uFillTx/>
                <a:latin typeface="Corbel"/>
              </a:rPr>
              <a:t>Agenda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rgbClr val="1B325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>
              <a:spcBef>
                <a:spcPct val="0"/>
              </a:spcBef>
              <a:defRPr/>
            </a:pPr>
            <a:r>
              <a:rPr lang="nl-NL" sz="1400" b="1" dirty="0">
                <a:solidFill>
                  <a:srgbClr val="1B3255"/>
                </a:solidFill>
                <a:latin typeface="Corbel"/>
              </a:rPr>
              <a:t>19.30   Inloop en opening</a:t>
            </a:r>
          </a:p>
          <a:p>
            <a:pPr marL="12573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1B3255"/>
                </a:solidFill>
                <a:effectLst/>
                <a:uLnTx/>
                <a:uFillTx/>
                <a:latin typeface="Corbel"/>
              </a:rPr>
              <a:t>Plannen en planning</a:t>
            </a:r>
            <a:endParaRPr lang="nl-NL" sz="1400" b="1" i="0" u="none" strike="noStrike" kern="1200" cap="none" spc="0" normalizeH="0" baseline="0" noProof="0" dirty="0">
              <a:ln>
                <a:noFill/>
              </a:ln>
              <a:solidFill>
                <a:srgbClr val="1B3255"/>
              </a:solidFill>
              <a:effectLst/>
              <a:uLnTx/>
              <a:uFillTx/>
              <a:latin typeface="Corbel"/>
            </a:endParaRPr>
          </a:p>
          <a:p>
            <a:pPr marL="12573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1B3255"/>
                </a:solidFill>
                <a:effectLst/>
                <a:uLnTx/>
                <a:uFillTx/>
                <a:latin typeface="Corbel"/>
              </a:rPr>
              <a:t>Voorlopig ontwerp gebouw</a:t>
            </a:r>
            <a:endParaRPr lang="nl-NL" sz="1400" b="1" i="0" u="none" strike="noStrike" kern="1200" cap="none" spc="0" normalizeH="0" baseline="0" noProof="0" dirty="0">
              <a:ln>
                <a:noFill/>
              </a:ln>
              <a:solidFill>
                <a:srgbClr val="1B3255"/>
              </a:solidFill>
              <a:effectLst/>
              <a:uLnTx/>
              <a:uFillTx/>
              <a:latin typeface="Corbel"/>
            </a:endParaRPr>
          </a:p>
          <a:p>
            <a:pPr marL="12573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l-NL" sz="1400" b="1" dirty="0">
                <a:solidFill>
                  <a:srgbClr val="1B3255"/>
                </a:solidFill>
                <a:latin typeface="Corbel"/>
              </a:rPr>
              <a:t>Voorlopig ontwerp buitenruimte</a:t>
            </a:r>
          </a:p>
          <a:p>
            <a:pPr marL="742950" lvl="1" indent="-285750">
              <a:spcBef>
                <a:spcPct val="0"/>
              </a:spcBef>
              <a:buFont typeface="Arial"/>
              <a:buChar char="•"/>
              <a:defRPr/>
            </a:pPr>
            <a:endParaRPr lang="nl-NL" sz="1400" b="1" dirty="0">
              <a:solidFill>
                <a:srgbClr val="1B3255"/>
              </a:solidFill>
              <a:latin typeface="Corbel"/>
            </a:endParaRPr>
          </a:p>
          <a:p>
            <a:pPr>
              <a:spcBef>
                <a:spcPct val="0"/>
              </a:spcBef>
              <a:defRPr/>
            </a:pPr>
            <a:r>
              <a:rPr lang="nl-NL" sz="1400" b="1" dirty="0">
                <a:solidFill>
                  <a:srgbClr val="1B3255"/>
                </a:solidFill>
                <a:latin typeface="Corbel"/>
              </a:rPr>
              <a:t>20.15    Sluiting plenaire deel</a:t>
            </a:r>
          </a:p>
          <a:p>
            <a:pPr marL="12573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l-NL" sz="1400" b="1" dirty="0">
                <a:solidFill>
                  <a:srgbClr val="1B3255"/>
                </a:solidFill>
                <a:latin typeface="Corbel"/>
              </a:rPr>
              <a:t>In groepjes naar informatie borden</a:t>
            </a:r>
          </a:p>
        </p:txBody>
      </p:sp>
    </p:spTree>
    <p:extLst>
      <p:ext uri="{BB962C8B-B14F-4D97-AF65-F5344CB8AC3E}">
        <p14:creationId xmlns:p14="http://schemas.microsoft.com/office/powerpoint/2010/main" val="1573915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D4ACD-1B82-2473-6C18-E6CED30BE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FDCB16B1-3B93-BB03-9CEF-76947D1315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006600" y="-2000250"/>
            <a:ext cx="5143500" cy="9144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593522F-60F0-F126-ADF2-C39F9C925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150" y="3448050"/>
            <a:ext cx="838200" cy="1701800"/>
          </a:xfrm>
          <a:prstGeom prst="rect">
            <a:avLst/>
          </a:prstGeom>
        </p:spPr>
      </p:pic>
      <p:pic>
        <p:nvPicPr>
          <p:cNvPr id="2" name="Afbeelding 1" descr="logo_thius_rgb.eps">
            <a:extLst>
              <a:ext uri="{FF2B5EF4-FFF2-40B4-BE49-F238E27FC236}">
                <a16:creationId xmlns:a16="http://schemas.microsoft.com/office/drawing/2014/main" id="{6F79F21D-D8CD-88A0-DF81-0D416B9EF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363" y="4781551"/>
            <a:ext cx="604711" cy="30418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62A110C-3EDB-9CBE-F287-8F36B9ADA6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604" y="4865403"/>
            <a:ext cx="730250" cy="236412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0388E0A-C463-BD3B-1A64-8D9BC4A30104}"/>
              </a:ext>
            </a:extLst>
          </p:cNvPr>
          <p:cNvSpPr txBox="1">
            <a:spLocks/>
          </p:cNvSpPr>
          <p:nvPr/>
        </p:nvSpPr>
        <p:spPr>
          <a:xfrm>
            <a:off x="97329" y="4876834"/>
            <a:ext cx="7772400" cy="3488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EE720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Ontwerp buitenruimte</a:t>
            </a:r>
          </a:p>
        </p:txBody>
      </p:sp>
    </p:spTree>
    <p:extLst>
      <p:ext uri="{BB962C8B-B14F-4D97-AF65-F5344CB8AC3E}">
        <p14:creationId xmlns:p14="http://schemas.microsoft.com/office/powerpoint/2010/main" val="3181659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007EA-43BC-D2FF-9F84-20309E4E6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raingarden biedt net als de wadi veel kansen voor Nederland - KAN bouwen">
            <a:extLst>
              <a:ext uri="{FF2B5EF4-FFF2-40B4-BE49-F238E27FC236}">
                <a16:creationId xmlns:a16="http://schemas.microsoft.com/office/drawing/2014/main" id="{1FC8BA14-2841-7EFC-DABF-F66E667C5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6836" y="2436944"/>
            <a:ext cx="3443514" cy="239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305B4917-F842-2DCB-1F24-CC4970BA52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587104" cy="237580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FCAF5A3-C7C2-C9FC-9572-07BE6A290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150" y="3448050"/>
            <a:ext cx="838200" cy="1701800"/>
          </a:xfrm>
          <a:prstGeom prst="rect">
            <a:avLst/>
          </a:prstGeom>
        </p:spPr>
      </p:pic>
      <p:pic>
        <p:nvPicPr>
          <p:cNvPr id="2" name="Afbeelding 1" descr="logo_thius_rgb.eps">
            <a:extLst>
              <a:ext uri="{FF2B5EF4-FFF2-40B4-BE49-F238E27FC236}">
                <a16:creationId xmlns:a16="http://schemas.microsoft.com/office/drawing/2014/main" id="{AEFED385-AA1C-0A52-1EB4-4197DE27C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3363" y="4781551"/>
            <a:ext cx="604711" cy="30418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6FC1BE0-A9EB-E4AF-4D2D-3B0BF1BFEB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604" y="4865403"/>
            <a:ext cx="730250" cy="236412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33B9CAAC-3F90-7887-274F-D242D264E25F}"/>
              </a:ext>
            </a:extLst>
          </p:cNvPr>
          <p:cNvSpPr txBox="1">
            <a:spLocks/>
          </p:cNvSpPr>
          <p:nvPr/>
        </p:nvSpPr>
        <p:spPr>
          <a:xfrm>
            <a:off x="97329" y="4876834"/>
            <a:ext cx="7772400" cy="3488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EE720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Groen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11FB897-9534-4C25-DB7F-591F805A766D}"/>
              </a:ext>
            </a:extLst>
          </p:cNvPr>
          <p:cNvSpPr txBox="1"/>
          <p:nvPr/>
        </p:nvSpPr>
        <p:spPr>
          <a:xfrm>
            <a:off x="475691" y="3357791"/>
            <a:ext cx="349309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1B325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Blokhagen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1B325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Bloeiende en struikachtige beplanting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1B325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Wadi’s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1B325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sym typeface="Wingdings" panose="05000000000000000000" pitchFamily="2" charset="2"/>
              </a:rPr>
              <a:t> Klimaatadaptatie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1B325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sym typeface="Wingdings" panose="05000000000000000000" pitchFamily="2" charset="2"/>
              </a:rPr>
              <a:t>Biodiversiteit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1B325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sym typeface="Wingdings" panose="05000000000000000000" pitchFamily="2" charset="2"/>
              </a:rPr>
              <a:t>Speelvoorzieningen (bv. boomstammen)</a:t>
            </a: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rgbClr val="1B325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74362CB6-95D8-1CEE-6AF4-9B238D7F989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59580" y="0"/>
            <a:ext cx="3784420" cy="2361041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54BA3991-D0A6-5384-C128-E3BB3B27F6D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1768" y="1402"/>
            <a:ext cx="3543148" cy="23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2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F2AE2-3851-2655-C7BB-4EBAF5301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440FB49-37DA-2E03-268F-490526964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150" y="3448050"/>
            <a:ext cx="838200" cy="1701800"/>
          </a:xfrm>
          <a:prstGeom prst="rect">
            <a:avLst/>
          </a:prstGeom>
        </p:spPr>
      </p:pic>
      <p:pic>
        <p:nvPicPr>
          <p:cNvPr id="2" name="Afbeelding 1" descr="logo_thius_rgb.eps">
            <a:extLst>
              <a:ext uri="{FF2B5EF4-FFF2-40B4-BE49-F238E27FC236}">
                <a16:creationId xmlns:a16="http://schemas.microsoft.com/office/drawing/2014/main" id="{9F2A80FD-5968-2E7A-3621-0B0E5DCA0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363" y="4781551"/>
            <a:ext cx="604711" cy="30418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80FDD28-DA2B-D997-399E-8608B92D6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604" y="4865403"/>
            <a:ext cx="730250" cy="236412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C0896EBC-55DD-7F64-BD59-C562964FA5F1}"/>
              </a:ext>
            </a:extLst>
          </p:cNvPr>
          <p:cNvSpPr txBox="1">
            <a:spLocks/>
          </p:cNvSpPr>
          <p:nvPr/>
        </p:nvSpPr>
        <p:spPr>
          <a:xfrm>
            <a:off x="97329" y="4865403"/>
            <a:ext cx="7772400" cy="3488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EE720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Materialisatie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4FEDCB-A934-D442-33FB-AAF4709D05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126921" cy="235567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880B87A-46CA-4272-E7B1-8109FC7E4C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55220" y="0"/>
            <a:ext cx="2800212" cy="235567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F8FF0D5-428E-D8BE-53C5-653347FCAF5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45560" y="0"/>
            <a:ext cx="3191021" cy="235567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0395DDE-A686-BE34-3D53-5733C9368777}"/>
              </a:ext>
            </a:extLst>
          </p:cNvPr>
          <p:cNvSpPr txBox="1"/>
          <p:nvPr/>
        </p:nvSpPr>
        <p:spPr>
          <a:xfrm>
            <a:off x="390034" y="2985772"/>
            <a:ext cx="339196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1B325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De rijbaan laten overgaan in gras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1B325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Verschillende sfeervolle verhardingen per functie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1B325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1B325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rgbClr val="1B325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552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B08A5-06A4-33C8-83BB-BFDB7964F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218EC03-7480-4F15-61EE-3F4ECB1363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4775" y="-1175"/>
            <a:ext cx="9248775" cy="515102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1071520-C00C-76E8-6BFE-8896D51F1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150" y="3448050"/>
            <a:ext cx="838200" cy="1701800"/>
          </a:xfrm>
          <a:prstGeom prst="rect">
            <a:avLst/>
          </a:prstGeom>
        </p:spPr>
      </p:pic>
      <p:pic>
        <p:nvPicPr>
          <p:cNvPr id="2" name="Afbeelding 1" descr="logo_thius_rgb.eps">
            <a:extLst>
              <a:ext uri="{FF2B5EF4-FFF2-40B4-BE49-F238E27FC236}">
                <a16:creationId xmlns:a16="http://schemas.microsoft.com/office/drawing/2014/main" id="{C23AB836-BBBA-E47A-9651-E75F7E280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363" y="4781551"/>
            <a:ext cx="604711" cy="30418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7A17C5F-9ECF-DF1C-636E-93640F66B3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604" y="4865403"/>
            <a:ext cx="730250" cy="23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31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F1044-DEC4-7936-0B30-C513EF9ED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364BA24-645F-06A4-4B6C-1A81E141CA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86338" y="1819026"/>
            <a:ext cx="4157662" cy="229286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BE0C6EC-2086-E425-2383-B29765AC0F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933951" cy="281285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F52D3D1-F85B-EBEF-0010-C2AB0B953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150" y="3448050"/>
            <a:ext cx="838200" cy="1701800"/>
          </a:xfrm>
          <a:prstGeom prst="rect">
            <a:avLst/>
          </a:prstGeom>
        </p:spPr>
      </p:pic>
      <p:pic>
        <p:nvPicPr>
          <p:cNvPr id="2" name="Afbeelding 1" descr="logo_thius_rgb.eps">
            <a:extLst>
              <a:ext uri="{FF2B5EF4-FFF2-40B4-BE49-F238E27FC236}">
                <a16:creationId xmlns:a16="http://schemas.microsoft.com/office/drawing/2014/main" id="{38A2758C-6BC3-048E-536C-E91E79311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3363" y="4781551"/>
            <a:ext cx="604711" cy="30418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36061BC-BA5C-DFCC-4559-486672DDBD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604" y="4865403"/>
            <a:ext cx="730250" cy="236412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3072116B-F19F-28EB-4B78-B53E3928684F}"/>
              </a:ext>
            </a:extLst>
          </p:cNvPr>
          <p:cNvSpPr txBox="1">
            <a:spLocks/>
          </p:cNvSpPr>
          <p:nvPr/>
        </p:nvSpPr>
        <p:spPr>
          <a:xfrm>
            <a:off x="112712" y="4785394"/>
            <a:ext cx="7772400" cy="3488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EE720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Impressie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1C1F10A-5EBA-5AC3-4931-E08AC0C826C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>
            <a:fillRect/>
          </a:stretch>
        </p:blipFill>
        <p:spPr>
          <a:xfrm>
            <a:off x="4986338" y="0"/>
            <a:ext cx="3192583" cy="174625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FA82157-73F1-D2C2-0491-2A58342F92D3}"/>
              </a:ext>
            </a:extLst>
          </p:cNvPr>
          <p:cNvSpPr txBox="1"/>
          <p:nvPr/>
        </p:nvSpPr>
        <p:spPr>
          <a:xfrm>
            <a:off x="0" y="2965456"/>
            <a:ext cx="51736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1B325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Informeel parkeren; zoveel mogelijk in het groen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1B325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Entree versterken; sfeervolle verblijfsplaats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1B325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Verschillende typen beplanting en bomen</a:t>
            </a:r>
          </a:p>
        </p:txBody>
      </p:sp>
    </p:spTree>
    <p:extLst>
      <p:ext uri="{BB962C8B-B14F-4D97-AF65-F5344CB8AC3E}">
        <p14:creationId xmlns:p14="http://schemas.microsoft.com/office/powerpoint/2010/main" val="581135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76810-15D3-BADF-AFDC-FA458E5F4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900D003-8309-CCB9-63DD-E98A13418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150" y="3448050"/>
            <a:ext cx="838200" cy="1701800"/>
          </a:xfrm>
          <a:prstGeom prst="rect">
            <a:avLst/>
          </a:prstGeom>
        </p:spPr>
      </p:pic>
      <p:pic>
        <p:nvPicPr>
          <p:cNvPr id="2" name="Afbeelding 1" descr="logo_thius_rgb.eps">
            <a:extLst>
              <a:ext uri="{FF2B5EF4-FFF2-40B4-BE49-F238E27FC236}">
                <a16:creationId xmlns:a16="http://schemas.microsoft.com/office/drawing/2014/main" id="{9416F6F5-F56D-4B18-76F4-E91944551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363" y="4781551"/>
            <a:ext cx="604711" cy="30418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9C69107-ED86-93FA-3CEF-EA222F58B4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604" y="4865403"/>
            <a:ext cx="730250" cy="236412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B6ABCE5-3AF4-F739-87B4-DF39AE0C78F7}"/>
              </a:ext>
            </a:extLst>
          </p:cNvPr>
          <p:cNvSpPr txBox="1">
            <a:spLocks/>
          </p:cNvSpPr>
          <p:nvPr/>
        </p:nvSpPr>
        <p:spPr>
          <a:xfrm>
            <a:off x="112712" y="4785394"/>
            <a:ext cx="7772400" cy="3488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EE720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Impressie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2EE029F-B6D5-5B59-07F1-09E13C8A0F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817" y="-1"/>
            <a:ext cx="4137183" cy="232716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00D3BD5-F50C-C2E4-B436-3F74FD195B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960620" cy="279034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74D4412-32FE-79AD-D21F-B493D4BBDAB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817" y="2375057"/>
            <a:ext cx="3406933" cy="191640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05EDA19B-B6FE-D9EA-738A-379E430D8531}"/>
              </a:ext>
            </a:extLst>
          </p:cNvPr>
          <p:cNvSpPr txBox="1"/>
          <p:nvPr/>
        </p:nvSpPr>
        <p:spPr>
          <a:xfrm>
            <a:off x="0" y="2965456"/>
            <a:ext cx="51736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1B325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Overgang van parkeerplaats naar park met bomen en struikachtige beplanting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1B325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Secundair entree versterken met type bestrating en  hagen</a:t>
            </a:r>
          </a:p>
        </p:txBody>
      </p:sp>
    </p:spTree>
    <p:extLst>
      <p:ext uri="{BB962C8B-B14F-4D97-AF65-F5344CB8AC3E}">
        <p14:creationId xmlns:p14="http://schemas.microsoft.com/office/powerpoint/2010/main" val="135019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2F78E-3726-C0EF-4F87-780BAE221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E6C1A67-C740-2859-8FAC-2F3B2FF0E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150" y="3448050"/>
            <a:ext cx="838200" cy="17018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1F11BF68-861E-39C9-DDED-A2B5C4BB907D}"/>
              </a:ext>
            </a:extLst>
          </p:cNvPr>
          <p:cNvSpPr txBox="1">
            <a:spLocks/>
          </p:cNvSpPr>
          <p:nvPr/>
        </p:nvSpPr>
        <p:spPr>
          <a:xfrm>
            <a:off x="457200" y="292100"/>
            <a:ext cx="7772400" cy="66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398CCB"/>
                </a:solidFill>
                <a:effectLst/>
                <a:uLnTx/>
                <a:uFillTx/>
                <a:latin typeface="Fira Sans ExtraBold"/>
                <a:ea typeface="+mn-ea"/>
                <a:cs typeface="Fira Sans ExtraBold"/>
              </a:rPr>
              <a:t>Informatiebijeenkomst Wadenoijenlaan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B8E678FF-899D-193A-ECFE-FDC098F31BC5}"/>
              </a:ext>
            </a:extLst>
          </p:cNvPr>
          <p:cNvCxnSpPr/>
          <p:nvPr/>
        </p:nvCxnSpPr>
        <p:spPr>
          <a:xfrm rot="10800000" flipH="1">
            <a:off x="457200" y="857250"/>
            <a:ext cx="7531100" cy="17860"/>
          </a:xfrm>
          <a:prstGeom prst="line">
            <a:avLst/>
          </a:prstGeom>
          <a:ln w="9525" cap="flat" cmpd="sng" algn="ctr">
            <a:solidFill>
              <a:srgbClr val="398C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Afbeelding 5" descr="logo_thius_rgb.eps">
            <a:extLst>
              <a:ext uri="{FF2B5EF4-FFF2-40B4-BE49-F238E27FC236}">
                <a16:creationId xmlns:a16="http://schemas.microsoft.com/office/drawing/2014/main" id="{C4992420-506D-1AB6-947D-B204CF404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150" y="586413"/>
            <a:ext cx="730250" cy="367338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4F4EAC96-EC6E-17EB-317A-ECEEBAF2D9AB}"/>
              </a:ext>
            </a:extLst>
          </p:cNvPr>
          <p:cNvSpPr txBox="1">
            <a:spLocks/>
          </p:cNvSpPr>
          <p:nvPr/>
        </p:nvSpPr>
        <p:spPr>
          <a:xfrm>
            <a:off x="457200" y="1311835"/>
            <a:ext cx="7772400" cy="3488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EE7203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EE720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Dank voor uw aandacht!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EE7203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>
              <a:spcBef>
                <a:spcPct val="0"/>
              </a:spcBef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EE7203"/>
                </a:solidFill>
                <a:effectLst/>
                <a:uLnTx/>
                <a:uFillTx/>
                <a:latin typeface="Corbel"/>
              </a:rPr>
              <a:t>Sluiting plenaire deel en in groepjes bij </a:t>
            </a:r>
            <a:r>
              <a:rPr lang="nl-NL" sz="1600" b="1" dirty="0">
                <a:solidFill>
                  <a:srgbClr val="EE7203"/>
                </a:solidFill>
                <a:latin typeface="Corbel"/>
              </a:rPr>
              <a:t>informatieborden voor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EE7203"/>
                </a:solidFill>
                <a:effectLst/>
                <a:uLnTx/>
                <a:uFillTx/>
                <a:latin typeface="Corbel"/>
              </a:rPr>
              <a:t> vragen en suggesties</a:t>
            </a:r>
            <a:endParaRPr lang="nl-NL" sz="1600" b="1" i="0" u="none" strike="noStrike" kern="1200" cap="none" spc="0" normalizeH="0" baseline="0" noProof="0" dirty="0">
              <a:ln>
                <a:noFill/>
              </a:ln>
              <a:solidFill>
                <a:srgbClr val="EE7203"/>
              </a:solidFill>
              <a:effectLst/>
              <a:uLnTx/>
              <a:uFillTx/>
              <a:latin typeface="Corbe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EE7203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EE7203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rgbClr val="1B325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rgbClr val="1B325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rgbClr val="1B325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33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213AA-4417-7026-055D-B138F8077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BA6C866-A4D9-784F-712C-125458313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150" y="3448050"/>
            <a:ext cx="838200" cy="17018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F6B6FB76-16A4-01FC-3802-463F64A84807}"/>
              </a:ext>
            </a:extLst>
          </p:cNvPr>
          <p:cNvSpPr txBox="1">
            <a:spLocks/>
          </p:cNvSpPr>
          <p:nvPr/>
        </p:nvSpPr>
        <p:spPr>
          <a:xfrm>
            <a:off x="457200" y="292100"/>
            <a:ext cx="7772400" cy="66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398CCB"/>
                </a:solidFill>
                <a:effectLst/>
                <a:uLnTx/>
                <a:uFillTx/>
                <a:latin typeface="Fira Sans ExtraBold"/>
                <a:ea typeface="+mn-ea"/>
                <a:cs typeface="Fira Sans ExtraBold"/>
              </a:rPr>
              <a:t>Informatiebijeenkomst Wadenoijenlaan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DA3864AD-A346-87D7-1483-D008A400A6B1}"/>
              </a:ext>
            </a:extLst>
          </p:cNvPr>
          <p:cNvCxnSpPr/>
          <p:nvPr/>
        </p:nvCxnSpPr>
        <p:spPr>
          <a:xfrm rot="10800000" flipH="1">
            <a:off x="457200" y="857250"/>
            <a:ext cx="7531100" cy="17860"/>
          </a:xfrm>
          <a:prstGeom prst="line">
            <a:avLst/>
          </a:prstGeom>
          <a:ln w="9525" cap="flat" cmpd="sng" algn="ctr">
            <a:solidFill>
              <a:srgbClr val="398C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Afbeelding 5" descr="logo_thius_rgb.eps">
            <a:extLst>
              <a:ext uri="{FF2B5EF4-FFF2-40B4-BE49-F238E27FC236}">
                <a16:creationId xmlns:a16="http://schemas.microsoft.com/office/drawing/2014/main" id="{68AED4E3-A462-1975-C379-D928C5D1C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150" y="586413"/>
            <a:ext cx="730250" cy="367338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5A6E1CEE-6857-D6D5-9F5A-DF6A683E01B2}"/>
              </a:ext>
            </a:extLst>
          </p:cNvPr>
          <p:cNvSpPr txBox="1">
            <a:spLocks/>
          </p:cNvSpPr>
          <p:nvPr/>
        </p:nvSpPr>
        <p:spPr>
          <a:xfrm>
            <a:off x="457200" y="1311835"/>
            <a:ext cx="7772400" cy="3488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EE720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Plannen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rgbClr val="1B325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1B325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Bestaand 72 </a:t>
            </a:r>
            <a:r>
              <a:rPr lang="nl-NL" sz="1400" b="1" dirty="0">
                <a:solidFill>
                  <a:srgbClr val="1B3255"/>
                </a:solidFill>
                <a:latin typeface="Corbel" panose="020B0503020204020204" pitchFamily="34" charset="0"/>
              </a:rPr>
              <a:t>sociale huur appartementen</a:t>
            </a:r>
          </a:p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l-NL" sz="1400" b="1" dirty="0">
                <a:solidFill>
                  <a:srgbClr val="1B3255"/>
                </a:solidFill>
                <a:latin typeface="Corbel" panose="020B0503020204020204" pitchFamily="34" charset="0"/>
              </a:rPr>
              <a:t>Behoefte aan appartementen voor jongeren, gezinnen en (veel) senioren</a:t>
            </a:r>
          </a:p>
          <a:p>
            <a:pPr marL="800100" lvl="1" indent="-34290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nl-NL" sz="1400" dirty="0">
                <a:solidFill>
                  <a:srgbClr val="1B3255"/>
                </a:solidFill>
                <a:latin typeface="Corbel" panose="020B0503020204020204" pitchFamily="34" charset="0"/>
              </a:rPr>
              <a:t>Meer huurwoningen voor terugkeerders én woningzoekende:</a:t>
            </a: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nl-NL" sz="1400" dirty="0">
                <a:solidFill>
                  <a:srgbClr val="1B3255"/>
                </a:solidFill>
                <a:latin typeface="Corbel" panose="020B0503020204020204" pitchFamily="34" charset="0"/>
              </a:rPr>
              <a:t>72 sociale huur: lagere inkomens</a:t>
            </a: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nl-NL" sz="1400" dirty="0">
                <a:solidFill>
                  <a:srgbClr val="1B3255"/>
                </a:solidFill>
                <a:latin typeface="Corbel" panose="020B0503020204020204" pitchFamily="34" charset="0"/>
              </a:rPr>
              <a:t>36 middenhuur: midden inkomens</a:t>
            </a:r>
          </a:p>
          <a:p>
            <a:pPr marL="800100" lvl="1" indent="-34290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nl-NL" sz="1400" dirty="0">
                <a:solidFill>
                  <a:srgbClr val="1B3255"/>
                </a:solidFill>
                <a:latin typeface="Corbel" panose="020B0503020204020204" pitchFamily="34" charset="0"/>
              </a:rPr>
              <a:t>Energiezuinig en comfortabel</a:t>
            </a:r>
          </a:p>
          <a:p>
            <a:pPr marL="800100" lvl="1" indent="-34290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nl-NL" sz="1400" dirty="0">
                <a:solidFill>
                  <a:srgbClr val="1B3255"/>
                </a:solidFill>
                <a:latin typeface="Corbel" panose="020B0503020204020204" pitchFamily="34" charset="0"/>
              </a:rPr>
              <a:t>Zorg aan huis met VPT</a:t>
            </a:r>
          </a:p>
          <a:p>
            <a:pPr marL="800100" lvl="1" indent="-34290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nl-NL" sz="1400" dirty="0">
                <a:solidFill>
                  <a:srgbClr val="1B3255"/>
                </a:solidFill>
                <a:latin typeface="Corbel" panose="020B0503020204020204" pitchFamily="34" charset="0"/>
              </a:rPr>
              <a:t>Ontmoetingsruimte buurt </a:t>
            </a:r>
          </a:p>
          <a:p>
            <a:pPr marL="800100" lvl="1" indent="-34290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nl-NL" sz="1400" dirty="0">
                <a:solidFill>
                  <a:srgbClr val="1B3255"/>
                </a:solidFill>
                <a:latin typeface="Corbel" panose="020B0503020204020204" pitchFamily="34" charset="0"/>
              </a:rPr>
              <a:t>Nieuwe inrichting buitenruimte </a:t>
            </a:r>
          </a:p>
          <a:p>
            <a:pPr marL="1714500" lvl="3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nl-NL" sz="1400" b="1" dirty="0">
              <a:solidFill>
                <a:srgbClr val="1B3255"/>
              </a:solidFill>
              <a:latin typeface="Corbel" panose="020B0503020204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1B325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						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rgbClr val="1B325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47551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3195A-544E-5D5F-2AF8-FFCCC3C67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F953192-2967-2B1C-747B-4FFF821A9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150" y="3448050"/>
            <a:ext cx="838200" cy="17018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176A4EB3-B8B8-829B-1511-A7550D4DED61}"/>
              </a:ext>
            </a:extLst>
          </p:cNvPr>
          <p:cNvSpPr txBox="1">
            <a:spLocks/>
          </p:cNvSpPr>
          <p:nvPr/>
        </p:nvSpPr>
        <p:spPr>
          <a:xfrm>
            <a:off x="457200" y="292100"/>
            <a:ext cx="7772400" cy="66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398CCB"/>
                </a:solidFill>
                <a:effectLst/>
                <a:uLnTx/>
                <a:uFillTx/>
                <a:latin typeface="Fira Sans ExtraBold"/>
                <a:ea typeface="+mn-ea"/>
                <a:cs typeface="Fira Sans ExtraBold"/>
              </a:rPr>
              <a:t>Informatiebijeenkomst Wadenoijenlaan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A4171D53-C5B2-ABF6-F46B-7709284704DB}"/>
              </a:ext>
            </a:extLst>
          </p:cNvPr>
          <p:cNvCxnSpPr/>
          <p:nvPr/>
        </p:nvCxnSpPr>
        <p:spPr>
          <a:xfrm rot="10800000" flipH="1">
            <a:off x="457200" y="857250"/>
            <a:ext cx="7531100" cy="17860"/>
          </a:xfrm>
          <a:prstGeom prst="line">
            <a:avLst/>
          </a:prstGeom>
          <a:ln w="9525" cap="flat" cmpd="sng" algn="ctr">
            <a:solidFill>
              <a:srgbClr val="398C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Afbeelding 5" descr="logo_thius_rgb.eps">
            <a:extLst>
              <a:ext uri="{FF2B5EF4-FFF2-40B4-BE49-F238E27FC236}">
                <a16:creationId xmlns:a16="http://schemas.microsoft.com/office/drawing/2014/main" id="{0DD13CE2-D2CF-893B-983D-7DB4041B5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150" y="586413"/>
            <a:ext cx="730250" cy="367338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3F85220B-C75E-4085-B3CD-FB228FE0AD40}"/>
              </a:ext>
            </a:extLst>
          </p:cNvPr>
          <p:cNvSpPr txBox="1">
            <a:spLocks/>
          </p:cNvSpPr>
          <p:nvPr/>
        </p:nvSpPr>
        <p:spPr>
          <a:xfrm>
            <a:off x="457200" y="1311835"/>
            <a:ext cx="7772400" cy="3488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b="1" dirty="0">
                <a:solidFill>
                  <a:srgbClr val="EE7203"/>
                </a:solidFill>
                <a:latin typeface="Corbel" panose="020B0503020204020204" pitchFamily="34" charset="0"/>
              </a:rPr>
              <a:t>Planning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EE7203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EE7203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400" dirty="0">
                <a:solidFill>
                  <a:srgbClr val="1B3255"/>
                </a:solidFill>
                <a:latin typeface="Corbel" panose="020B0503020204020204" pitchFamily="34" charset="0"/>
              </a:rPr>
              <a:t>2022 – 2024 		van renovatie naar nieuwbouw</a:t>
            </a:r>
          </a:p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nl-NL" sz="1400" i="0" u="none" strike="noStrike" kern="1200" cap="none" spc="0" normalizeH="0" baseline="0" noProof="0" dirty="0">
                <a:ln>
                  <a:noFill/>
                </a:ln>
                <a:solidFill>
                  <a:srgbClr val="1B325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2024 – 2025  		</a:t>
            </a:r>
            <a:r>
              <a:rPr lang="nl-NL" sz="1400" dirty="0">
                <a:solidFill>
                  <a:srgbClr val="1B3255"/>
                </a:solidFill>
                <a:latin typeface="Corbel" panose="020B0503020204020204" pitchFamily="34" charset="0"/>
              </a:rPr>
              <a:t>herhuisvesting en schetsontwerp </a:t>
            </a:r>
          </a:p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1B325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Juli 2025 		&gt;&gt; presentatie voorlopig ontwerp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i="0" u="none" strike="noStrike" kern="1200" cap="none" spc="0" normalizeH="0" baseline="0" noProof="0" dirty="0">
                <a:ln>
                  <a:noFill/>
                </a:ln>
                <a:solidFill>
                  <a:srgbClr val="1B325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September 2025 	start sloopwerkzaamheden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i="0" u="none" strike="noStrike" kern="1200" cap="none" spc="0" normalizeH="0" baseline="0" noProof="0" dirty="0">
                <a:ln>
                  <a:noFill/>
                </a:ln>
                <a:solidFill>
                  <a:srgbClr val="1B325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Eind 2025 		definitief ontwerp en vergunningaanvraag gereed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400" b="1" dirty="0">
                <a:solidFill>
                  <a:srgbClr val="1B3255"/>
                </a:solidFill>
                <a:latin typeface="Corbel" panose="020B0503020204020204" pitchFamily="34" charset="0"/>
              </a:rPr>
              <a:t>Begin 2026 		&gt;&gt; informatie bijeenkomst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i="0" u="none" strike="noStrike" kern="1200" cap="none" spc="0" normalizeH="0" baseline="0" noProof="0" dirty="0">
                <a:ln>
                  <a:noFill/>
                </a:ln>
                <a:solidFill>
                  <a:srgbClr val="1B325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Voorjaar 2026 	start nieuwbouw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400" dirty="0">
                <a:solidFill>
                  <a:srgbClr val="1B3255"/>
                </a:solidFill>
                <a:latin typeface="Corbel" panose="020B0503020204020204" pitchFamily="34" charset="0"/>
              </a:rPr>
              <a:t>Begin 2028		oplevering woningen en buitenruimte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400" i="0" u="none" strike="noStrike" kern="1200" cap="none" spc="0" normalizeH="0" baseline="0" noProof="0" dirty="0">
              <a:ln>
                <a:noFill/>
              </a:ln>
              <a:solidFill>
                <a:srgbClr val="1B325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1400" i="1" dirty="0">
                <a:solidFill>
                  <a:srgbClr val="1B3255"/>
                </a:solidFill>
                <a:latin typeface="Corbel"/>
              </a:rPr>
              <a:t>Planning is een prognose en kan wijzigen.</a:t>
            </a:r>
            <a:endParaRPr lang="nl-NL" sz="1400" i="1" u="none" strike="noStrike" kern="1200" cap="none" spc="0" normalizeH="0" baseline="0" noProof="0" dirty="0">
              <a:ln>
                <a:noFill/>
              </a:ln>
              <a:solidFill>
                <a:srgbClr val="1B3255"/>
              </a:solidFill>
              <a:effectLst/>
              <a:uLnTx/>
              <a:uFillTx/>
              <a:latin typeface="Corbe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rgbClr val="1B325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71978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9B86D-3A13-D01B-FF8D-6870BB836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2D037A1-FE57-4649-F02B-F17EFEAEC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150" y="3448050"/>
            <a:ext cx="838200" cy="17018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707F1F00-0052-32DE-3D0B-BDA7CC679680}"/>
              </a:ext>
            </a:extLst>
          </p:cNvPr>
          <p:cNvSpPr txBox="1">
            <a:spLocks/>
          </p:cNvSpPr>
          <p:nvPr/>
        </p:nvSpPr>
        <p:spPr>
          <a:xfrm>
            <a:off x="457200" y="292100"/>
            <a:ext cx="7772400" cy="66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398CCB"/>
                </a:solidFill>
                <a:effectLst/>
                <a:uLnTx/>
                <a:uFillTx/>
                <a:latin typeface="Fira Sans ExtraBold"/>
                <a:ea typeface="+mn-ea"/>
                <a:cs typeface="Fira Sans ExtraBold"/>
              </a:rPr>
              <a:t>Informatiebijeenkomst Wadenoijenlaan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F38A2B0-8A98-F5DA-ED22-1ED951C239A0}"/>
              </a:ext>
            </a:extLst>
          </p:cNvPr>
          <p:cNvCxnSpPr/>
          <p:nvPr/>
        </p:nvCxnSpPr>
        <p:spPr>
          <a:xfrm rot="10800000" flipH="1">
            <a:off x="457200" y="857250"/>
            <a:ext cx="7531100" cy="17860"/>
          </a:xfrm>
          <a:prstGeom prst="line">
            <a:avLst/>
          </a:prstGeom>
          <a:ln w="9525" cap="flat" cmpd="sng" algn="ctr">
            <a:solidFill>
              <a:srgbClr val="398C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Afbeelding 5" descr="logo_thius_rgb.eps">
            <a:extLst>
              <a:ext uri="{FF2B5EF4-FFF2-40B4-BE49-F238E27FC236}">
                <a16:creationId xmlns:a16="http://schemas.microsoft.com/office/drawing/2014/main" id="{02FB571F-929B-3EAB-F2D2-A10ED21CB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150" y="586413"/>
            <a:ext cx="730250" cy="367338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23E9B20E-D285-76BA-B116-73C2547E8F76}"/>
              </a:ext>
            </a:extLst>
          </p:cNvPr>
          <p:cNvSpPr txBox="1">
            <a:spLocks/>
          </p:cNvSpPr>
          <p:nvPr/>
        </p:nvSpPr>
        <p:spPr>
          <a:xfrm>
            <a:off x="457200" y="1311835"/>
            <a:ext cx="7772400" cy="3488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EE720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Voorlopig ontwerp gebouw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EE7203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rgbClr val="1B325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rgbClr val="1B325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rgbClr val="1B325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564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523B2-93E5-57CA-4DED-C5DD691B4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D05C8C3-0EBA-8CA8-CA5D-FEC143328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150" y="3448050"/>
            <a:ext cx="838200" cy="17018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03A8395-7E6C-1663-7015-7138D01D7CAF}"/>
              </a:ext>
            </a:extLst>
          </p:cNvPr>
          <p:cNvSpPr txBox="1">
            <a:spLocks/>
          </p:cNvSpPr>
          <p:nvPr/>
        </p:nvSpPr>
        <p:spPr>
          <a:xfrm>
            <a:off x="457200" y="292100"/>
            <a:ext cx="7772400" cy="66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398CCB"/>
                </a:solidFill>
                <a:effectLst/>
                <a:uLnTx/>
                <a:uFillTx/>
                <a:latin typeface="Fira Sans ExtraBold"/>
                <a:ea typeface="+mj-ea"/>
                <a:cs typeface="Fira Sans ExtraBold"/>
              </a:rPr>
              <a:t>Informatiebijeenkomst Wadenoijenlaan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2C1F624A-24F6-EFBE-E8AF-624ED86DD6C6}"/>
              </a:ext>
            </a:extLst>
          </p:cNvPr>
          <p:cNvCxnSpPr/>
          <p:nvPr/>
        </p:nvCxnSpPr>
        <p:spPr>
          <a:xfrm rot="10800000" flipH="1">
            <a:off x="457200" y="857250"/>
            <a:ext cx="7531100" cy="17860"/>
          </a:xfrm>
          <a:prstGeom prst="line">
            <a:avLst/>
          </a:prstGeom>
          <a:ln w="9525" cap="flat" cmpd="sng" algn="ctr">
            <a:solidFill>
              <a:srgbClr val="398C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Afbeelding 5" descr="logo_thius_rgb.eps">
            <a:extLst>
              <a:ext uri="{FF2B5EF4-FFF2-40B4-BE49-F238E27FC236}">
                <a16:creationId xmlns:a16="http://schemas.microsoft.com/office/drawing/2014/main" id="{BF267393-96B1-3687-5386-DE59B2D66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150" y="586413"/>
            <a:ext cx="730250" cy="367338"/>
          </a:xfrm>
          <a:prstGeom prst="rect">
            <a:avLst/>
          </a:prstGeom>
        </p:spPr>
      </p:pic>
      <p:pic>
        <p:nvPicPr>
          <p:cNvPr id="3" name="Afbeelding 2" descr="Afbeelding met Luchtfotografie, Vogelperspectief, lucht, tekst&#10;&#10;Door AI gegenereerde inhoud is mogelijk onjuist.">
            <a:extLst>
              <a:ext uri="{FF2B5EF4-FFF2-40B4-BE49-F238E27FC236}">
                <a16:creationId xmlns:a16="http://schemas.microsoft.com/office/drawing/2014/main" id="{9B3CB531-B57C-8DAE-E9B8-BF01D3A851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042646"/>
            <a:ext cx="7531100" cy="3903428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AB87D557-490D-3BB3-DB8B-7D0488073997}"/>
              </a:ext>
            </a:extLst>
          </p:cNvPr>
          <p:cNvSpPr/>
          <p:nvPr/>
        </p:nvSpPr>
        <p:spPr>
          <a:xfrm>
            <a:off x="3733800" y="2552700"/>
            <a:ext cx="982980" cy="74676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0357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D4D22-6E5F-D100-F9EB-B4C791548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E731444-42B5-3AAC-AE1D-23D55AEBF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150" y="3448050"/>
            <a:ext cx="838200" cy="17018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84AECF8F-A411-CB58-6745-A48F1014935D}"/>
              </a:ext>
            </a:extLst>
          </p:cNvPr>
          <p:cNvSpPr txBox="1">
            <a:spLocks/>
          </p:cNvSpPr>
          <p:nvPr/>
        </p:nvSpPr>
        <p:spPr>
          <a:xfrm>
            <a:off x="457200" y="292100"/>
            <a:ext cx="7772400" cy="66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398CCB"/>
                </a:solidFill>
                <a:effectLst/>
                <a:uLnTx/>
                <a:uFillTx/>
                <a:latin typeface="Fira Sans ExtraBold"/>
                <a:ea typeface="+mj-ea"/>
                <a:cs typeface="Fira Sans ExtraBold"/>
              </a:rPr>
              <a:t>Informatiebijeenkomst Wadenoijenlaan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809266A2-EC78-94A6-DA26-72E53BE1CAA7}"/>
              </a:ext>
            </a:extLst>
          </p:cNvPr>
          <p:cNvCxnSpPr/>
          <p:nvPr/>
        </p:nvCxnSpPr>
        <p:spPr>
          <a:xfrm rot="10800000" flipH="1">
            <a:off x="457200" y="857250"/>
            <a:ext cx="7531100" cy="17860"/>
          </a:xfrm>
          <a:prstGeom prst="line">
            <a:avLst/>
          </a:prstGeom>
          <a:ln w="9525" cap="flat" cmpd="sng" algn="ctr">
            <a:solidFill>
              <a:srgbClr val="398C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Afbeelding 5" descr="logo_thius_rgb.eps">
            <a:extLst>
              <a:ext uri="{FF2B5EF4-FFF2-40B4-BE49-F238E27FC236}">
                <a16:creationId xmlns:a16="http://schemas.microsoft.com/office/drawing/2014/main" id="{54F84506-4663-C204-D606-B204972E9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150" y="586413"/>
            <a:ext cx="730250" cy="367338"/>
          </a:xfrm>
          <a:prstGeom prst="rect">
            <a:avLst/>
          </a:prstGeom>
        </p:spPr>
      </p:pic>
      <p:pic>
        <p:nvPicPr>
          <p:cNvPr id="7" name="Afbeelding 6" descr="Afbeelding met buitenshuis, boom, gras, plant&#10;&#10;Door AI gegenereerde inhoud is mogelijk onjuist.">
            <a:extLst>
              <a:ext uri="{FF2B5EF4-FFF2-40B4-BE49-F238E27FC236}">
                <a16:creationId xmlns:a16="http://schemas.microsoft.com/office/drawing/2014/main" id="{F1868A79-4AF3-298C-6AA1-6DC99925EC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062741"/>
            <a:ext cx="7531100" cy="389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73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F80AD-BB97-FDE8-37B0-71ED6DED5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gras, boom, plant&#10;&#10;Door AI gegenereerde inhoud is mogelijk onjuist.">
            <a:extLst>
              <a:ext uri="{FF2B5EF4-FFF2-40B4-BE49-F238E27FC236}">
                <a16:creationId xmlns:a16="http://schemas.microsoft.com/office/drawing/2014/main" id="{FB755B81-DCA3-8D8F-66D4-EF91EFCBC8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062741"/>
            <a:ext cx="7531100" cy="389718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90A1B2E-2395-816B-4000-5BA022C4C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150" y="3448050"/>
            <a:ext cx="838200" cy="17018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30678741-E249-F34D-0CDF-790F3CD46CE6}"/>
              </a:ext>
            </a:extLst>
          </p:cNvPr>
          <p:cNvSpPr txBox="1">
            <a:spLocks/>
          </p:cNvSpPr>
          <p:nvPr/>
        </p:nvSpPr>
        <p:spPr>
          <a:xfrm>
            <a:off x="457200" y="292100"/>
            <a:ext cx="7772400" cy="66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398CCB"/>
                </a:solidFill>
                <a:effectLst/>
                <a:uLnTx/>
                <a:uFillTx/>
                <a:latin typeface="Fira Sans ExtraBold"/>
                <a:ea typeface="+mj-ea"/>
                <a:cs typeface="Fira Sans ExtraBold"/>
              </a:rPr>
              <a:t>Informatiebijeenkomst Wadenoijenlaan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0622076A-5AB8-43F6-C253-C4F112A7B543}"/>
              </a:ext>
            </a:extLst>
          </p:cNvPr>
          <p:cNvCxnSpPr/>
          <p:nvPr/>
        </p:nvCxnSpPr>
        <p:spPr>
          <a:xfrm rot="10800000" flipH="1">
            <a:off x="457200" y="857250"/>
            <a:ext cx="7531100" cy="17860"/>
          </a:xfrm>
          <a:prstGeom prst="line">
            <a:avLst/>
          </a:prstGeom>
          <a:ln w="9525" cap="flat" cmpd="sng" algn="ctr">
            <a:solidFill>
              <a:srgbClr val="398C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Afbeelding 5" descr="logo_thius_rgb.eps">
            <a:extLst>
              <a:ext uri="{FF2B5EF4-FFF2-40B4-BE49-F238E27FC236}">
                <a16:creationId xmlns:a16="http://schemas.microsoft.com/office/drawing/2014/main" id="{CFBAC25A-6DCE-C27F-9586-44D1840F0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150" y="586413"/>
            <a:ext cx="730250" cy="36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87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B4EAC-25DA-39A5-E3AD-5C5DF5848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buitenshuis, weg, Wegoppervlak, asfalt&#10;&#10;Door AI gegenereerde inhoud is mogelijk onjuist.">
            <a:extLst>
              <a:ext uri="{FF2B5EF4-FFF2-40B4-BE49-F238E27FC236}">
                <a16:creationId xmlns:a16="http://schemas.microsoft.com/office/drawing/2014/main" id="{E7C260EF-136C-BF97-E13E-6A11CAACDC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062742"/>
            <a:ext cx="7531100" cy="389718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B7428F0-7DE2-72F4-7D94-5ED4AA2A6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150" y="3448050"/>
            <a:ext cx="838200" cy="17018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529BAFB5-1460-332B-743A-6F86AA1A3BCE}"/>
              </a:ext>
            </a:extLst>
          </p:cNvPr>
          <p:cNvSpPr txBox="1">
            <a:spLocks/>
          </p:cNvSpPr>
          <p:nvPr/>
        </p:nvSpPr>
        <p:spPr>
          <a:xfrm>
            <a:off x="457200" y="292100"/>
            <a:ext cx="7772400" cy="66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398CCB"/>
                </a:solidFill>
                <a:effectLst/>
                <a:uLnTx/>
                <a:uFillTx/>
                <a:latin typeface="Fira Sans ExtraBold"/>
                <a:ea typeface="+mj-ea"/>
                <a:cs typeface="Fira Sans ExtraBold"/>
              </a:rPr>
              <a:t>Informatiebijeenkomst Wadenoijenlaan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2A515D0E-6F17-5C15-E314-5BEDF3450A45}"/>
              </a:ext>
            </a:extLst>
          </p:cNvPr>
          <p:cNvCxnSpPr/>
          <p:nvPr/>
        </p:nvCxnSpPr>
        <p:spPr>
          <a:xfrm rot="10800000" flipH="1">
            <a:off x="457200" y="857250"/>
            <a:ext cx="7531100" cy="17860"/>
          </a:xfrm>
          <a:prstGeom prst="line">
            <a:avLst/>
          </a:prstGeom>
          <a:ln w="9525" cap="flat" cmpd="sng" algn="ctr">
            <a:solidFill>
              <a:srgbClr val="398C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Afbeelding 5" descr="logo_thius_rgb.eps">
            <a:extLst>
              <a:ext uri="{FF2B5EF4-FFF2-40B4-BE49-F238E27FC236}">
                <a16:creationId xmlns:a16="http://schemas.microsoft.com/office/drawing/2014/main" id="{E94369BD-F3E8-DF4B-9919-A31F6D6C0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150" y="586413"/>
            <a:ext cx="730250" cy="36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49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thema">
  <a:themeElements>
    <a:clrScheme name="Aangepast 1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D33328"/>
      </a:accent1>
      <a:accent2>
        <a:srgbClr val="241F56"/>
      </a:accent2>
      <a:accent3>
        <a:srgbClr val="A58226"/>
      </a:accent3>
      <a:accent4>
        <a:srgbClr val="CEB67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nderwerp xmlns="e48d7deb-75bc-4f38-809d-7e9445a939e4" xsi:nil="true"/>
    <Documentstatus xmlns="e48d7deb-75bc-4f38-809d-7e9445a939e4">Concept</Documentstatus>
    <Projectfase xmlns="e48d7deb-75bc-4f38-809d-7e9445a939e4" xsi:nil="true"/>
    <Subonderwerp xmlns="e48d7deb-75bc-4f38-809d-7e9445a939e4" xsi:nil="true"/>
    <lcf76f155ced4ddcb4097134ff3c332f xmlns="e48d7deb-75bc-4f38-809d-7e9445a939e4">
      <Terms xmlns="http://schemas.microsoft.com/office/infopath/2007/PartnerControls"/>
    </lcf76f155ced4ddcb4097134ff3c332f>
    <TaxCatchAll xmlns="843db9d8-cfd4-48a3-b726-a689f8fdc2b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D2F3AAE613D468BB3F443B13E25C7" ma:contentTypeVersion="9" ma:contentTypeDescription="Een nieuw document maken." ma:contentTypeScope="" ma:versionID="2655613d71065591f95fa69c55d53f13">
  <xsd:schema xmlns:xsd="http://www.w3.org/2001/XMLSchema" xmlns:xs="http://www.w3.org/2001/XMLSchema" xmlns:p="http://schemas.microsoft.com/office/2006/metadata/properties" xmlns:ns2="e48d7deb-75bc-4f38-809d-7e9445a939e4" xmlns:ns3="843db9d8-cfd4-48a3-b726-a689f8fdc2bd" targetNamespace="http://schemas.microsoft.com/office/2006/metadata/properties" ma:root="true" ma:fieldsID="727e0b648de603f984c16493a487b076" ns2:_="" ns3:_="">
    <xsd:import namespace="e48d7deb-75bc-4f38-809d-7e9445a939e4"/>
    <xsd:import namespace="843db9d8-cfd4-48a3-b726-a689f8fdc2bd"/>
    <xsd:element name="properties">
      <xsd:complexType>
        <xsd:sequence>
          <xsd:element name="documentManagement">
            <xsd:complexType>
              <xsd:all>
                <xsd:element ref="ns2:Projectfase" minOccurs="0"/>
                <xsd:element ref="ns2:Documentstatus" minOccurs="0"/>
                <xsd:element ref="ns2:Onderwerp" minOccurs="0"/>
                <xsd:element ref="ns2:Subonderwerp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8d7deb-75bc-4f38-809d-7e9445a939e4" elementFormDefault="qualified">
    <xsd:import namespace="http://schemas.microsoft.com/office/2006/documentManagement/types"/>
    <xsd:import namespace="http://schemas.microsoft.com/office/infopath/2007/PartnerControls"/>
    <xsd:element name="Projectfase" ma:index="8" nillable="true" ma:displayName="Projectfase" ma:format="Dropdown" ma:internalName="Projectfase">
      <xsd:simpleType>
        <xsd:restriction base="dms:Choice">
          <xsd:enumeration value="Initiatie"/>
          <xsd:enumeration value="Uitvoering"/>
          <xsd:enumeration value="Oplevering"/>
        </xsd:restriction>
      </xsd:simpleType>
    </xsd:element>
    <xsd:element name="Documentstatus" ma:index="9" nillable="true" ma:displayName="Documentstatus" ma:default="Concept" ma:format="Dropdown" ma:internalName="Documentstatus">
      <xsd:simpleType>
        <xsd:restriction base="dms:Choice">
          <xsd:enumeration value="Concept"/>
          <xsd:enumeration value="Definitief"/>
        </xsd:restriction>
      </xsd:simpleType>
    </xsd:element>
    <xsd:element name="Onderwerp" ma:index="10" nillable="true" ma:displayName="Onderwerp" ma:format="Dropdown" ma:internalName="Onderwerp">
      <xsd:simpleType>
        <xsd:restriction base="dms:Text">
          <xsd:maxLength value="255"/>
        </xsd:restriction>
      </xsd:simpleType>
    </xsd:element>
    <xsd:element name="Subonderwerp" ma:index="11" nillable="true" ma:displayName="Subonderwerp" ma:format="Dropdown" ma:internalName="Subonderwerp">
      <xsd:simpleType>
        <xsd:restriction base="dms:Text">
          <xsd:maxLength value="255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af850736-6008-4415-ae1d-e067fda9c5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3db9d8-cfd4-48a3-b726-a689f8fdc2b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b3e4a3d-2875-4298-8cb9-fb491f424a56}" ma:internalName="TaxCatchAll" ma:showField="CatchAllData" ma:web="843db9d8-cfd4-48a3-b726-a689f8fdc2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8EB2B8-4324-4EDD-9216-E662B7AF242B}">
  <ds:schemaRefs>
    <ds:schemaRef ds:uri="http://schemas.microsoft.com/office/2006/documentManagement/types"/>
    <ds:schemaRef ds:uri="530efd2d-c511-493f-bcb4-0edf71621fac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e48d7deb-75bc-4f38-809d-7e9445a939e4"/>
    <ds:schemaRef ds:uri="843db9d8-cfd4-48a3-b726-a689f8fdc2bd"/>
  </ds:schemaRefs>
</ds:datastoreItem>
</file>

<file path=customXml/itemProps2.xml><?xml version="1.0" encoding="utf-8"?>
<ds:datastoreItem xmlns:ds="http://schemas.openxmlformats.org/officeDocument/2006/customXml" ds:itemID="{D2850B13-B522-4919-B165-6C8B9781B0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8d7deb-75bc-4f38-809d-7e9445a939e4"/>
    <ds:schemaRef ds:uri="843db9d8-cfd4-48a3-b726-a689f8fdc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C7C613-C7F3-4416-82A2-1EE162B70B1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a768ab5-227c-4490-a939-b5a57d55249e}" enabled="0" method="" siteId="{1a768ab5-227c-4490-a939-b5a57d55249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Standaardthema.thmx</Template>
  <TotalTime>0</TotalTime>
  <Words>314</Words>
  <Application>Microsoft Office PowerPoint</Application>
  <PresentationFormat>Diavoorstelling (16:9)</PresentationFormat>
  <Paragraphs>101</Paragraphs>
  <Slides>26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4" baseType="lpstr">
      <vt:lpstr>Aptos</vt:lpstr>
      <vt:lpstr>Arial</vt:lpstr>
      <vt:lpstr>Calibri</vt:lpstr>
      <vt:lpstr>Corbel</vt:lpstr>
      <vt:lpstr>Courier New</vt:lpstr>
      <vt:lpstr>Fira Sans ExtraBold</vt:lpstr>
      <vt:lpstr>Wingdings</vt:lpstr>
      <vt:lpstr>Standaardthema</vt:lpstr>
      <vt:lpstr>Informatiebijeenkomst Wadenoijenlaan 8 juli 2025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NoutDesign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Helga Brokke</dc:creator>
  <cp:lastModifiedBy>Miriam Boschaart</cp:lastModifiedBy>
  <cp:revision>28</cp:revision>
  <dcterms:created xsi:type="dcterms:W3CDTF">2020-01-10T15:03:34Z</dcterms:created>
  <dcterms:modified xsi:type="dcterms:W3CDTF">2025-07-21T14:15:03Z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0x010100D70D2F3AAE613D468BB3F443B13E25C7</vt:lpwstr>
  </property>
</Properties>
</file>